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34" r:id="rId3"/>
    <p:sldId id="257" r:id="rId4"/>
    <p:sldId id="258" r:id="rId5"/>
    <p:sldId id="304" r:id="rId6"/>
    <p:sldId id="309" r:id="rId7"/>
    <p:sldId id="279" r:id="rId8"/>
    <p:sldId id="313" r:id="rId9"/>
    <p:sldId id="312" r:id="rId10"/>
    <p:sldId id="280" r:id="rId11"/>
    <p:sldId id="315" r:id="rId12"/>
    <p:sldId id="316" r:id="rId13"/>
    <p:sldId id="321" r:id="rId14"/>
    <p:sldId id="317" r:id="rId15"/>
    <p:sldId id="325" r:id="rId16"/>
    <p:sldId id="330" r:id="rId17"/>
    <p:sldId id="331" r:id="rId18"/>
    <p:sldId id="319" r:id="rId19"/>
    <p:sldId id="260" r:id="rId20"/>
    <p:sldId id="259" r:id="rId21"/>
    <p:sldId id="261" r:id="rId22"/>
    <p:sldId id="328" r:id="rId23"/>
    <p:sldId id="265" r:id="rId24"/>
    <p:sldId id="264" r:id="rId25"/>
    <p:sldId id="262" r:id="rId26"/>
    <p:sldId id="263" r:id="rId27"/>
    <p:sldId id="266" r:id="rId28"/>
    <p:sldId id="267" r:id="rId29"/>
    <p:sldId id="269" r:id="rId30"/>
    <p:sldId id="270" r:id="rId31"/>
    <p:sldId id="282" r:id="rId32"/>
    <p:sldId id="283" r:id="rId33"/>
    <p:sldId id="271" r:id="rId34"/>
    <p:sldId id="272" r:id="rId35"/>
    <p:sldId id="284" r:id="rId36"/>
    <p:sldId id="285" r:id="rId37"/>
    <p:sldId id="286" r:id="rId38"/>
    <p:sldId id="277" r:id="rId39"/>
    <p:sldId id="287" r:id="rId40"/>
    <p:sldId id="289" r:id="rId41"/>
    <p:sldId id="290" r:id="rId42"/>
    <p:sldId id="273" r:id="rId43"/>
    <p:sldId id="274" r:id="rId44"/>
    <p:sldId id="276" r:id="rId45"/>
    <p:sldId id="295" r:id="rId46"/>
    <p:sldId id="298" r:id="rId47"/>
    <p:sldId id="296" r:id="rId48"/>
    <p:sldId id="299" r:id="rId49"/>
    <p:sldId id="300" r:id="rId50"/>
    <p:sldId id="301" r:id="rId51"/>
    <p:sldId id="302" r:id="rId52"/>
    <p:sldId id="320" r:id="rId53"/>
    <p:sldId id="306" r:id="rId54"/>
    <p:sldId id="307" r:id="rId55"/>
    <p:sldId id="329" r:id="rId56"/>
    <p:sldId id="326" r:id="rId57"/>
    <p:sldId id="327" r:id="rId58"/>
    <p:sldId id="332" r:id="rId59"/>
    <p:sldId id="33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227"/>
    <a:srgbClr val="B9E6C2"/>
    <a:srgbClr val="D4A017"/>
    <a:srgbClr val="3BCC57"/>
    <a:srgbClr val="3EDA5D"/>
    <a:srgbClr val="3AE366"/>
    <a:srgbClr val="3ED95D"/>
    <a:srgbClr val="3AC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39912-55EF-3E75-E842-15524BDF4BF1}" v="3565" dt="2025-03-14T00:00:49.609"/>
    <p1510:client id="{3C3D9384-E17D-4FED-4BDB-0E984846BD80}" v="733" dt="2025-03-14T05:28:58.872"/>
    <p1510:client id="{3D6BAE68-49B8-EC43-8B17-D1C7EF6B1A84}" v="175" dt="2025-03-14T05:42:02.641"/>
    <p1510:client id="{47CE618E-7786-89CC-A1CE-B87203AF2A97}" v="436" dt="2025-03-13T21:02:03.240"/>
    <p1510:client id="{C5F695A2-A886-4189-A500-C305EE424814}" v="543" dt="2025-03-14T03:55:30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CF804-15C4-BE44-B6F8-301A36D67AB1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888CF-CFB0-B145-9D89-DE0312A1A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7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Images from </a:t>
            </a:r>
            <a:r>
              <a:rPr lang="en-US" dirty="0"/>
              <a:t>https://jalammar.github.io/a-visual-guide-to-using-bert-for-the-first-time/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88CF-CFB0-B145-9D89-DE0312A1AD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91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295ED-6FF9-881E-31CD-39C6F2BA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94E9A-EFD2-60CF-8CD3-218BA851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22B47-38A6-8FBD-4A61-186830740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33272-3018-70C4-883B-6D1670A8F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88CF-CFB0-B145-9D89-DE0312A1ADE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45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ImageBind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88CF-CFB0-B145-9D89-DE0312A1ADE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88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[CLS] token's final embedding is used as the aggregate representation of the entire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88CF-CFB0-B145-9D89-DE0312A1AD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3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88CF-CFB0-B145-9D89-DE0312A1AD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26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88CF-CFB0-B145-9D89-DE0312A1ADE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74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45365-3543-CEEF-CA41-F3A9AE67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0A581-7123-5105-D53A-DFCC620FD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5A961-EECC-68C2-D084-D85FB2053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B86AB-C034-EC3F-3CF6-4D5F82170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88CF-CFB0-B145-9D89-DE0312A1ADE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0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705C6-245D-AD30-29B8-C8395E75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E8FC0-93FC-7751-5854-3BE63B5B2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6D07F-96FA-E315-7F0F-A610BEB7A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8BA0D-0B59-4A85-F668-2B858A654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88CF-CFB0-B145-9D89-DE0312A1ADE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37CE-1813-E978-6947-375AAB03A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C0DAB-BFDB-9CE2-5B8B-84E8C5347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884E3A-422E-4C72-9CE7-3B213258B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71B8C-320D-AFC6-9DE6-EDE886FD8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88CF-CFB0-B145-9D89-DE0312A1ADE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4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BERT is not generative. It is used for </a:t>
            </a:r>
            <a:r>
              <a:rPr lang="en-US"/>
              <a:t>understanding the context of words in both directions, making it more suitable for tasks like question-answering and text classification.</a:t>
            </a:r>
          </a:p>
          <a:p>
            <a:r>
              <a:rPr lang="en-US">
                <a:latin typeface="Aptos"/>
                <a:ea typeface="Calibri"/>
                <a:cs typeface="Calibri"/>
              </a:rPr>
              <a:t>So, for your domain-centric research, BERT may be a better fit</a:t>
            </a:r>
          </a:p>
          <a:p>
            <a:endParaRPr lang="en-US">
              <a:latin typeface="Aptos"/>
              <a:ea typeface="Calibri"/>
              <a:cs typeface="Calibri"/>
            </a:endParaRPr>
          </a:p>
          <a:p>
            <a:r>
              <a:rPr lang="en-US"/>
              <a:t>BERT uses the encoder segment of a transformation model. GPT uses the decoder segment of a transformation model. GPT is Autoregressive and unidirectional.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88CF-CFB0-B145-9D89-DE0312A1ADE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1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Contrastive Language-Image Pretraining of </a:t>
            </a:r>
            <a:r>
              <a:rPr lang="en-US"/>
              <a:t>400 million (image + text) pairs</a:t>
            </a:r>
          </a:p>
          <a:p>
            <a:r>
              <a:rPr lang="en-US"/>
              <a:t>Search an image database using a description. Which is the movie where the actor does &lt;&gt;?</a:t>
            </a:r>
          </a:p>
          <a:p>
            <a:endParaRPr lang="en-US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888CF-CFB0-B145-9D89-DE0312A1ADE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5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E534-7130-1A15-98B7-659512BB7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9EBDF0-A84B-CB86-9236-D668E028F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41E63-7AEC-FE88-A130-D3F4C62D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DAED-89A7-9D11-235A-2FC908ED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E9FB-2226-FD69-7274-1640A0B8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0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8C81-1BB8-F178-8629-F3A5C2F0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E5C7D-FEF0-9912-55FF-B6502ACFA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A64A2-12F6-E78F-8CDF-9AA97EB0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39988-22AA-B89A-DA3A-EFAEAEC4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F553C-3274-63DF-6A5B-3D9D5DCF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8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4F8C17-9AF9-D5D7-337C-052667451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29B73-D5FF-6482-57B1-2B5DE5CD1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BFB0-F157-03BA-D1BC-36D7D1B8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BA41-CACF-382D-9CFF-C57FD77A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3BE28-40CC-0EF0-F498-FF88E773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5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3538-A2D1-A7EE-14B7-9CAB33A9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D8A11-AE13-8BFB-CBB3-32656A88A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B1E5-B504-E116-042F-AB7B519A5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6200E-1493-FF33-AD59-27CC2896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32BEE-2016-D3C1-38F3-6D40CCED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4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4755-5A54-7556-60FF-44E75EAF3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7B83A-E6D0-072E-5D8D-BF17AE8F5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AF6A-DAC6-7658-9F6A-EFEE1D8B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5117F-6E8D-A94E-DBF8-27EAC8A43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9DA3-B5A5-A812-CF17-F6844E92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1049-03B7-8F74-0267-4F1A8E9F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5357-51AF-A8AE-391E-5AE07B3A0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AEA0E-1611-FF14-289C-B32567B02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67404-9EBF-9CDF-720B-10396E1D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51ADD-4ECC-33BB-264B-F8B56A119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7E98B-5246-353E-1E81-6D5C7675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4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1075-5CC9-A32C-ADDD-310A1572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89EDD-0C22-1ACB-91AF-2DF6E14FE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34BA9-9F58-8639-F259-67F01AA55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4608C-3A65-27E6-6202-51C480522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C694D-A819-4B9E-583F-59CBFD9CE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FF9E1B-B03A-6921-92A1-3C856DA4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BAC78-5B30-B82F-A04E-B665A9B4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0C528-CE87-E969-E499-228C1CD0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0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1BDD-D216-1680-3317-9CB42B11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C8D7A3-EC39-67CB-966A-0C36D61B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88FA0-DF2D-EA73-12AE-CF54E5EB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FB926-AC8F-9DCE-C1D6-9D32CCAF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1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6B489-6A91-1079-B9A9-AEA06A78D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DD73F-C5DA-F743-D22F-AF3A174D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9BA54-0185-C0F1-7480-DA175135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8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F8FF-D16F-0DC6-DB52-C233BBF5E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874F-D8B1-44F3-CE59-D6803279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8ACCC-E6A5-2B75-CF82-EDC01B60A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00259-AE3D-80F1-8DCD-A2867B8D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4E1E7-E465-6337-06F6-3DB22EFC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445B-BFB9-32A0-46E5-68E3B3A6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95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1C47-6CAF-0A96-3A21-040B4FFA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576B4-E7B9-0035-4F81-64A5ABF82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980D5-B3F0-2236-6E8D-948151900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8E94E-4055-2101-EF9C-89F173B71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7E337-1A23-11A4-4278-9BC8AFF36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00A7C-5E21-F2A3-EAE6-6D72652F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24C3C9-65FA-F0D4-7B05-26C2E046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B8093-05F7-50BF-BAD5-54C5178AF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27231-DE14-469A-0010-37A93CBE8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AFDC48-7344-8040-857A-E1C14C27B968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07ADA-57C1-C986-D95E-5D02B6DAD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1D32A-3526-2CF6-64EF-38EEB810F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4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t.ly/ntudl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ai/ai_neural_networks.asp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ai/ai_neural_networks.asp" TargetMode="External"/><Relationship Id="rId7" Type="http://schemas.openxmlformats.org/officeDocument/2006/relationships/hyperlink" Target="https://ar.inspiredpencil.com/pictures-2023/super-computer-clipart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bycroft.net/ll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26EAE-872A-2E89-9999-9F546E962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>
                <a:solidFill>
                  <a:schemeClr val="accent2">
                    <a:lumMod val="75000"/>
                  </a:schemeClr>
                </a:solidFill>
              </a:rPr>
              <a:t>Deep Learning Bootcamp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2C41-462D-0AE8-4C52-951B92CD7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Sequence data and Sequence modeling</a:t>
            </a:r>
          </a:p>
          <a:p>
            <a:pPr algn="l"/>
            <a:r>
              <a:rPr lang="en-US" i="1"/>
              <a:t>Speakers: </a:t>
            </a:r>
            <a:r>
              <a:rPr lang="en-US"/>
              <a:t>Alka </a:t>
            </a:r>
            <a:r>
              <a:rPr lang="en-US" err="1"/>
              <a:t>Luqman</a:t>
            </a:r>
            <a:r>
              <a:rPr lang="en-US"/>
              <a:t> &amp; Tu Ngo (CCDS)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DBFFE-76B1-399D-BDFF-F9A7F5FB2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2" r="127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38FB-7591-22EE-4417-D774EA6F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Word2Vec</a:t>
            </a:r>
          </a:p>
        </p:txBody>
      </p:sp>
      <p:pic>
        <p:nvPicPr>
          <p:cNvPr id="6" name="Content Placeholder 5" descr="A black background with pink arrows&#10;&#10;Description automatically generated">
            <a:extLst>
              <a:ext uri="{FF2B5EF4-FFF2-40B4-BE49-F238E27FC236}">
                <a16:creationId xmlns:a16="http://schemas.microsoft.com/office/drawing/2014/main" id="{2D3B1A07-4B2D-E3C8-FD8B-9E91A677A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775" y="1861163"/>
            <a:ext cx="7534275" cy="3975463"/>
          </a:xfrm>
        </p:spPr>
      </p:pic>
    </p:spTree>
    <p:extLst>
      <p:ext uri="{BB962C8B-B14F-4D97-AF65-F5344CB8AC3E}">
        <p14:creationId xmlns:p14="http://schemas.microsoft.com/office/powerpoint/2010/main" val="370827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C5E50-F01F-5213-A643-5F5FB67F0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635D-F977-D8A5-0D06-7A0AF82C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word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2AEDA-1AB7-3C93-D900-C8A54AD30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Given context predict center word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EB5A0E-FFDC-2FF6-4F2B-7ECE6A3ABE4D}"/>
              </a:ext>
            </a:extLst>
          </p:cNvPr>
          <p:cNvSpPr/>
          <p:nvPr/>
        </p:nvSpPr>
        <p:spPr>
          <a:xfrm>
            <a:off x="1188203" y="2608881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C5CC55-10EE-A788-EF0C-707F1CC5E1BB}"/>
              </a:ext>
            </a:extLst>
          </p:cNvPr>
          <p:cNvSpPr/>
          <p:nvPr/>
        </p:nvSpPr>
        <p:spPr>
          <a:xfrm>
            <a:off x="2247253" y="2608880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dog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400BB-E302-9486-2DFE-85DF070311CD}"/>
              </a:ext>
            </a:extLst>
          </p:cNvPr>
          <p:cNvSpPr/>
          <p:nvPr/>
        </p:nvSpPr>
        <p:spPr>
          <a:xfrm>
            <a:off x="3306305" y="2608880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barks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68E787-80BD-C44C-55C5-6A73D1327743}"/>
              </a:ext>
            </a:extLst>
          </p:cNvPr>
          <p:cNvSpPr/>
          <p:nvPr/>
        </p:nvSpPr>
        <p:spPr>
          <a:xfrm>
            <a:off x="4365355" y="2608881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when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8AA610-F638-5054-3CA4-7D66965F2643}"/>
              </a:ext>
            </a:extLst>
          </p:cNvPr>
          <p:cNvSpPr/>
          <p:nvPr/>
        </p:nvSpPr>
        <p:spPr>
          <a:xfrm>
            <a:off x="5424406" y="2608881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2924F4-3015-1D68-32EB-7A3CC4AF6C66}"/>
              </a:ext>
            </a:extLst>
          </p:cNvPr>
          <p:cNvSpPr/>
          <p:nvPr/>
        </p:nvSpPr>
        <p:spPr>
          <a:xfrm>
            <a:off x="6483456" y="2608881"/>
            <a:ext cx="1059050" cy="4778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897FD1-61AB-1B4C-480A-EBDFB07366FF}"/>
              </a:ext>
            </a:extLst>
          </p:cNvPr>
          <p:cNvSpPr/>
          <p:nvPr/>
        </p:nvSpPr>
        <p:spPr>
          <a:xfrm>
            <a:off x="7542508" y="2608880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D1C3D6-2096-119C-9C03-B4D46E323658}"/>
              </a:ext>
            </a:extLst>
          </p:cNvPr>
          <p:cNvSpPr/>
          <p:nvPr/>
        </p:nvSpPr>
        <p:spPr>
          <a:xfrm>
            <a:off x="8601558" y="2608880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E6D7AD-BE61-9334-A9F1-9577783FB40C}"/>
              </a:ext>
            </a:extLst>
          </p:cNvPr>
          <p:cNvSpPr/>
          <p:nvPr/>
        </p:nvSpPr>
        <p:spPr>
          <a:xfrm>
            <a:off x="9660609" y="2608881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B918AD-57B0-1410-E51A-88FF4BB873D9}"/>
              </a:ext>
            </a:extLst>
          </p:cNvPr>
          <p:cNvSpPr/>
          <p:nvPr/>
        </p:nvSpPr>
        <p:spPr>
          <a:xfrm>
            <a:off x="1188202" y="4068304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827E29-DFEB-0E6F-771B-8A3E78B9981A}"/>
              </a:ext>
            </a:extLst>
          </p:cNvPr>
          <p:cNvSpPr/>
          <p:nvPr/>
        </p:nvSpPr>
        <p:spPr>
          <a:xfrm>
            <a:off x="2247252" y="4068303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dog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5842C4-0D10-955D-B371-A8E91ADE0CB9}"/>
              </a:ext>
            </a:extLst>
          </p:cNvPr>
          <p:cNvSpPr/>
          <p:nvPr/>
        </p:nvSpPr>
        <p:spPr>
          <a:xfrm>
            <a:off x="3306304" y="4068303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barks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81B44F-ECF9-916C-F71C-C8E926416729}"/>
              </a:ext>
            </a:extLst>
          </p:cNvPr>
          <p:cNvSpPr/>
          <p:nvPr/>
        </p:nvSpPr>
        <p:spPr>
          <a:xfrm>
            <a:off x="4365354" y="4068304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when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4D7B96-A470-ED73-207B-EF4442B9C16F}"/>
              </a:ext>
            </a:extLst>
          </p:cNvPr>
          <p:cNvSpPr/>
          <p:nvPr/>
        </p:nvSpPr>
        <p:spPr>
          <a:xfrm>
            <a:off x="5424405" y="4068304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30DE8A-933F-99CE-5952-B82C6EAD86ED}"/>
              </a:ext>
            </a:extLst>
          </p:cNvPr>
          <p:cNvSpPr/>
          <p:nvPr/>
        </p:nvSpPr>
        <p:spPr>
          <a:xfrm>
            <a:off x="6483455" y="4068304"/>
            <a:ext cx="1059050" cy="4778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DE575B-DC77-F9BB-3A46-A364E6562983}"/>
              </a:ext>
            </a:extLst>
          </p:cNvPr>
          <p:cNvSpPr/>
          <p:nvPr/>
        </p:nvSpPr>
        <p:spPr>
          <a:xfrm>
            <a:off x="7542507" y="4068303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2DE638-BB3F-264B-6AC6-2EBF91E4D888}"/>
              </a:ext>
            </a:extLst>
          </p:cNvPr>
          <p:cNvSpPr/>
          <p:nvPr/>
        </p:nvSpPr>
        <p:spPr>
          <a:xfrm>
            <a:off x="8601557" y="4068303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0C9EB3-ADA8-B54D-1E99-FCD5DC8E037F}"/>
              </a:ext>
            </a:extLst>
          </p:cNvPr>
          <p:cNvSpPr/>
          <p:nvPr/>
        </p:nvSpPr>
        <p:spPr>
          <a:xfrm>
            <a:off x="9660608" y="4068304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door</a:t>
            </a:r>
          </a:p>
        </p:txBody>
      </p:sp>
    </p:spTree>
    <p:extLst>
      <p:ext uri="{BB962C8B-B14F-4D97-AF65-F5344CB8AC3E}">
        <p14:creationId xmlns:p14="http://schemas.microsoft.com/office/powerpoint/2010/main" val="382071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FB991-4B7B-7EC5-ACFB-21FC2EC5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486B-B7AB-1309-74E0-7DC00CB5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C37CB-132D-F1FA-BD88-26116B593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Different embeddings for different contexts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2A3821-D86B-E97A-F755-3E0CD01B3E6E}"/>
              </a:ext>
            </a:extLst>
          </p:cNvPr>
          <p:cNvSpPr/>
          <p:nvPr/>
        </p:nvSpPr>
        <p:spPr>
          <a:xfrm>
            <a:off x="1175288" y="1988949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82D28-4942-CDED-FABC-2D3606BB982F}"/>
              </a:ext>
            </a:extLst>
          </p:cNvPr>
          <p:cNvSpPr/>
          <p:nvPr/>
        </p:nvSpPr>
        <p:spPr>
          <a:xfrm>
            <a:off x="2234338" y="1988948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dog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0069B2-3D36-FF54-579E-FCE8FE2AA459}"/>
              </a:ext>
            </a:extLst>
          </p:cNvPr>
          <p:cNvSpPr/>
          <p:nvPr/>
        </p:nvSpPr>
        <p:spPr>
          <a:xfrm>
            <a:off x="3293389" y="1988948"/>
            <a:ext cx="1059050" cy="4778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barks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CA3F9D-90E9-51B1-9E53-D737533CD24C}"/>
              </a:ext>
            </a:extLst>
          </p:cNvPr>
          <p:cNvSpPr/>
          <p:nvPr/>
        </p:nvSpPr>
        <p:spPr>
          <a:xfrm>
            <a:off x="4352440" y="1988949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when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27479D-B3CE-A8A0-9FA0-DF47949F49ED}"/>
              </a:ext>
            </a:extLst>
          </p:cNvPr>
          <p:cNvSpPr/>
          <p:nvPr/>
        </p:nvSpPr>
        <p:spPr>
          <a:xfrm>
            <a:off x="5411491" y="1988949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0EB72C-5137-8D33-9B8A-79E6EF8B43B7}"/>
              </a:ext>
            </a:extLst>
          </p:cNvPr>
          <p:cNvSpPr/>
          <p:nvPr/>
        </p:nvSpPr>
        <p:spPr>
          <a:xfrm>
            <a:off x="6470541" y="1988949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knock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FA4EA-F2A2-9A55-7043-6EBDEE114914}"/>
              </a:ext>
            </a:extLst>
          </p:cNvPr>
          <p:cNvSpPr/>
          <p:nvPr/>
        </p:nvSpPr>
        <p:spPr>
          <a:xfrm>
            <a:off x="7529592" y="1988948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7D79F2-5D29-107F-6E49-70D3D4D00F40}"/>
              </a:ext>
            </a:extLst>
          </p:cNvPr>
          <p:cNvSpPr/>
          <p:nvPr/>
        </p:nvSpPr>
        <p:spPr>
          <a:xfrm>
            <a:off x="8588643" y="1988948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6824DB-AFBA-5476-F737-C403DA9930FA}"/>
              </a:ext>
            </a:extLst>
          </p:cNvPr>
          <p:cNvSpPr/>
          <p:nvPr/>
        </p:nvSpPr>
        <p:spPr>
          <a:xfrm>
            <a:off x="9647694" y="1988949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door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8C9FF2-38A4-8EDF-7C6D-28E55EBBCE15}"/>
              </a:ext>
            </a:extLst>
          </p:cNvPr>
          <p:cNvSpPr/>
          <p:nvPr/>
        </p:nvSpPr>
        <p:spPr>
          <a:xfrm>
            <a:off x="1188202" y="2841355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284C92-5C35-D852-0D18-E702850D6AA5}"/>
              </a:ext>
            </a:extLst>
          </p:cNvPr>
          <p:cNvSpPr/>
          <p:nvPr/>
        </p:nvSpPr>
        <p:spPr>
          <a:xfrm>
            <a:off x="2247252" y="2841354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tree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A7F91-5C2C-4A56-7C21-9C5C0FE73750}"/>
              </a:ext>
            </a:extLst>
          </p:cNvPr>
          <p:cNvSpPr/>
          <p:nvPr/>
        </p:nvSpPr>
        <p:spPr>
          <a:xfrm>
            <a:off x="3306303" y="2841354"/>
            <a:ext cx="1059050" cy="4778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bark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5AFFD3-90E0-C3D4-BE9D-2C4826F0B38F}"/>
              </a:ext>
            </a:extLst>
          </p:cNvPr>
          <p:cNvSpPr/>
          <p:nvPr/>
        </p:nvSpPr>
        <p:spPr>
          <a:xfrm>
            <a:off x="4365354" y="2841355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F8EA6D-B01F-AD1C-8B38-ED9183AA527D}"/>
              </a:ext>
            </a:extLst>
          </p:cNvPr>
          <p:cNvSpPr/>
          <p:nvPr/>
        </p:nvSpPr>
        <p:spPr>
          <a:xfrm>
            <a:off x="5424405" y="2841355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rough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A1A0B-2E54-A8AB-BA3B-2AD59ECA391F}"/>
              </a:ext>
            </a:extLst>
          </p:cNvPr>
          <p:cNvSpPr/>
          <p:nvPr/>
        </p:nvSpPr>
        <p:spPr>
          <a:xfrm>
            <a:off x="6483455" y="2841355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when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FBDCF7-98FC-9BAA-15C5-536D617542BC}"/>
              </a:ext>
            </a:extLst>
          </p:cNvPr>
          <p:cNvSpPr/>
          <p:nvPr/>
        </p:nvSpPr>
        <p:spPr>
          <a:xfrm>
            <a:off x="7542506" y="2841354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60D24D-B845-DB8D-E87D-90C0D6F32A29}"/>
              </a:ext>
            </a:extLst>
          </p:cNvPr>
          <p:cNvSpPr/>
          <p:nvPr/>
        </p:nvSpPr>
        <p:spPr>
          <a:xfrm>
            <a:off x="8601557" y="2841354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touch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789A51-80ED-DB0F-2F17-2AA3BDF46C74}"/>
              </a:ext>
            </a:extLst>
          </p:cNvPr>
          <p:cNvSpPr/>
          <p:nvPr/>
        </p:nvSpPr>
        <p:spPr>
          <a:xfrm>
            <a:off x="9660608" y="2841355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294547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28C8-3B44-810E-5A1A-DD9A2EB9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is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4860-32B8-9443-CF03-F9F0ECA44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embeddings are as good as the training</a:t>
            </a:r>
          </a:p>
          <a:p>
            <a:r>
              <a:rPr lang="en-US"/>
              <a:t>BERT's primary objective was </a:t>
            </a:r>
            <a:r>
              <a:rPr lang="en-US">
                <a:solidFill>
                  <a:schemeClr val="tx2">
                    <a:lumMod val="49000"/>
                    <a:lumOff val="51000"/>
                  </a:schemeClr>
                </a:solidFill>
              </a:rPr>
              <a:t>Masked Language Modeling</a:t>
            </a:r>
          </a:p>
          <a:p>
            <a:pPr marL="0" indent="0">
              <a:buNone/>
            </a:pPr>
            <a:r>
              <a:rPr lang="en-US"/>
              <a:t>  I am eating lunch. It tastes </a:t>
            </a:r>
            <a:r>
              <a:rPr lang="en-US">
                <a:solidFill>
                  <a:schemeClr val="tx2">
                    <a:lumMod val="49000"/>
                    <a:lumOff val="51000"/>
                  </a:schemeClr>
                </a:solidFill>
              </a:rPr>
              <a:t>[MASK]</a:t>
            </a:r>
            <a:r>
              <a:rPr lang="en-US">
                <a:solidFill>
                  <a:srgbClr val="000000"/>
                </a:solidFill>
              </a:rPr>
              <a:t>.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BERT's secondary objective was </a:t>
            </a:r>
            <a:r>
              <a:rPr lang="en-US">
                <a:solidFill>
                  <a:schemeClr val="accent2"/>
                </a:solidFill>
              </a:rPr>
              <a:t>Next Sentence Prediction</a:t>
            </a:r>
          </a:p>
          <a:p>
            <a:pPr marL="0" indent="0">
              <a:buNone/>
            </a:pPr>
            <a:r>
              <a:rPr lang="en-US"/>
              <a:t>  I am eating lunch. </a:t>
            </a:r>
            <a:r>
              <a:rPr lang="en-US">
                <a:solidFill>
                  <a:schemeClr val="accent2"/>
                </a:solidFill>
              </a:rPr>
              <a:t>[???]</a:t>
            </a:r>
          </a:p>
          <a:p>
            <a:pPr marL="0" indent="0">
              <a:buNone/>
            </a:pPr>
            <a:r>
              <a:rPr lang="en-US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80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D4179-972C-ACB6-E755-28D0D0242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6962-1F98-E15B-8EF3-08DD58A3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tokens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B0A36-A5DF-E98D-5379-3E046FCA5823}"/>
              </a:ext>
            </a:extLst>
          </p:cNvPr>
          <p:cNvSpPr txBox="1"/>
          <p:nvPr/>
        </p:nvSpPr>
        <p:spPr>
          <a:xfrm>
            <a:off x="665134" y="3060914"/>
            <a:ext cx="98672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101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8BE629-331E-99DA-9F0C-9BA099BBA0A1}"/>
              </a:ext>
            </a:extLst>
          </p:cNvPr>
          <p:cNvSpPr txBox="1"/>
          <p:nvPr/>
        </p:nvSpPr>
        <p:spPr>
          <a:xfrm>
            <a:off x="3009250" y="1427134"/>
            <a:ext cx="668235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I am eating lunch. It tastes delicious.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E7E4FC-E959-7D95-4DA5-D7D7E5BFFF60}"/>
              </a:ext>
            </a:extLst>
          </p:cNvPr>
          <p:cNvSpPr txBox="1"/>
          <p:nvPr/>
        </p:nvSpPr>
        <p:spPr>
          <a:xfrm>
            <a:off x="10558218" y="3060913"/>
            <a:ext cx="112879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102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FDEF6-EBF6-703A-642F-934D135C5055}"/>
              </a:ext>
            </a:extLst>
          </p:cNvPr>
          <p:cNvSpPr txBox="1"/>
          <p:nvPr/>
        </p:nvSpPr>
        <p:spPr>
          <a:xfrm>
            <a:off x="2337657" y="2092268"/>
            <a:ext cx="57989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/>
              <a:t>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8D6AF-41EF-CE73-2FAA-A445F6F94A17}"/>
              </a:ext>
            </a:extLst>
          </p:cNvPr>
          <p:cNvSpPr txBox="1"/>
          <p:nvPr/>
        </p:nvSpPr>
        <p:spPr>
          <a:xfrm>
            <a:off x="2918843" y="2092268"/>
            <a:ext cx="8511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am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C4359-96D7-82E2-9990-FA8730152A09}"/>
              </a:ext>
            </a:extLst>
          </p:cNvPr>
          <p:cNvSpPr txBox="1"/>
          <p:nvPr/>
        </p:nvSpPr>
        <p:spPr>
          <a:xfrm>
            <a:off x="3758334" y="2092267"/>
            <a:ext cx="112879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eating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CB50AA-576A-3D64-8401-5853CCE80CFF}"/>
              </a:ext>
            </a:extLst>
          </p:cNvPr>
          <p:cNvSpPr txBox="1"/>
          <p:nvPr/>
        </p:nvSpPr>
        <p:spPr>
          <a:xfrm>
            <a:off x="4888419" y="2092267"/>
            <a:ext cx="112879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lunch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3E6812-F295-E91B-5CC2-D1758141EF97}"/>
              </a:ext>
            </a:extLst>
          </p:cNvPr>
          <p:cNvSpPr txBox="1"/>
          <p:nvPr/>
        </p:nvSpPr>
        <p:spPr>
          <a:xfrm>
            <a:off x="1046135" y="2689297"/>
            <a:ext cx="22717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Token embeddings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5D85C-E1AD-60CD-3373-850C099CFFC1}"/>
              </a:ext>
            </a:extLst>
          </p:cNvPr>
          <p:cNvSpPr txBox="1"/>
          <p:nvPr/>
        </p:nvSpPr>
        <p:spPr>
          <a:xfrm>
            <a:off x="1046133" y="4080549"/>
            <a:ext cx="22717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Position embeddings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FF37C-3424-A4B2-A49B-1E65910C6DEE}"/>
              </a:ext>
            </a:extLst>
          </p:cNvPr>
          <p:cNvSpPr txBox="1"/>
          <p:nvPr/>
        </p:nvSpPr>
        <p:spPr>
          <a:xfrm>
            <a:off x="1285070" y="3583982"/>
            <a:ext cx="12256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accent3">
                    <a:lumMod val="60000"/>
                    <a:lumOff val="40000"/>
                  </a:schemeClr>
                </a:solidFill>
              </a:rPr>
              <a:t>[CLS]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6DA1F4-26B5-90A8-629B-B8C998A74936}"/>
              </a:ext>
            </a:extLst>
          </p:cNvPr>
          <p:cNvSpPr txBox="1"/>
          <p:nvPr/>
        </p:nvSpPr>
        <p:spPr>
          <a:xfrm>
            <a:off x="10680917" y="3583981"/>
            <a:ext cx="12256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accent3">
                    <a:lumMod val="60000"/>
                    <a:lumOff val="40000"/>
                  </a:schemeClr>
                </a:solidFill>
              </a:rPr>
              <a:t>[SEP]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682B58-6F91-8174-7BCF-3A1F70708203}"/>
              </a:ext>
            </a:extLst>
          </p:cNvPr>
          <p:cNvSpPr txBox="1"/>
          <p:nvPr/>
        </p:nvSpPr>
        <p:spPr>
          <a:xfrm>
            <a:off x="1046132" y="5149103"/>
            <a:ext cx="2672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 embeddings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479360-F9AB-A1F5-9267-6D3E341821E9}"/>
              </a:ext>
            </a:extLst>
          </p:cNvPr>
          <p:cNvSpPr txBox="1"/>
          <p:nvPr/>
        </p:nvSpPr>
        <p:spPr>
          <a:xfrm>
            <a:off x="6922571" y="2092266"/>
            <a:ext cx="152916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tastes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E43531-2451-5605-521F-3E4A58BF0F59}"/>
              </a:ext>
            </a:extLst>
          </p:cNvPr>
          <p:cNvSpPr txBox="1"/>
          <p:nvPr/>
        </p:nvSpPr>
        <p:spPr>
          <a:xfrm>
            <a:off x="6012045" y="2092267"/>
            <a:ext cx="32805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5B942B-D1F1-C240-CCB9-A12DCBBAB36E}"/>
              </a:ext>
            </a:extLst>
          </p:cNvPr>
          <p:cNvSpPr txBox="1"/>
          <p:nvPr/>
        </p:nvSpPr>
        <p:spPr>
          <a:xfrm>
            <a:off x="6341385" y="2092267"/>
            <a:ext cx="57989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7BFAF0-1324-38C9-0428-2DC348A1F15E}"/>
              </a:ext>
            </a:extLst>
          </p:cNvPr>
          <p:cNvSpPr txBox="1"/>
          <p:nvPr/>
        </p:nvSpPr>
        <p:spPr>
          <a:xfrm>
            <a:off x="8453028" y="2092265"/>
            <a:ext cx="178101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delicious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BE8766-375D-D5C7-4EF1-A83FCBB7BA0F}"/>
              </a:ext>
            </a:extLst>
          </p:cNvPr>
          <p:cNvSpPr txBox="1"/>
          <p:nvPr/>
        </p:nvSpPr>
        <p:spPr>
          <a:xfrm>
            <a:off x="10235332" y="2092266"/>
            <a:ext cx="32805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838573-FD50-C2DB-1646-40F245EE0E27}"/>
              </a:ext>
            </a:extLst>
          </p:cNvPr>
          <p:cNvSpPr txBox="1"/>
          <p:nvPr/>
        </p:nvSpPr>
        <p:spPr>
          <a:xfrm>
            <a:off x="1653148" y="3060912"/>
            <a:ext cx="57989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40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A3411D-A533-9B43-1112-D0FC25FE4739}"/>
              </a:ext>
            </a:extLst>
          </p:cNvPr>
          <p:cNvSpPr txBox="1"/>
          <p:nvPr/>
        </p:nvSpPr>
        <p:spPr>
          <a:xfrm>
            <a:off x="2234334" y="3060912"/>
            <a:ext cx="8511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939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499228-2775-0066-04F4-D3C5AA02F15A}"/>
              </a:ext>
            </a:extLst>
          </p:cNvPr>
          <p:cNvSpPr txBox="1"/>
          <p:nvPr/>
        </p:nvSpPr>
        <p:spPr>
          <a:xfrm>
            <a:off x="3080282" y="3060911"/>
            <a:ext cx="99318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1570</a:t>
            </a:r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C1089B-FF28-BEC9-D573-7568975A5908}"/>
              </a:ext>
            </a:extLst>
          </p:cNvPr>
          <p:cNvSpPr txBox="1"/>
          <p:nvPr/>
        </p:nvSpPr>
        <p:spPr>
          <a:xfrm>
            <a:off x="4068299" y="3060911"/>
            <a:ext cx="113525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1748</a:t>
            </a: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E0E9AA-37D0-E9DA-FAD4-F095412ED707}"/>
              </a:ext>
            </a:extLst>
          </p:cNvPr>
          <p:cNvSpPr txBox="1"/>
          <p:nvPr/>
        </p:nvSpPr>
        <p:spPr>
          <a:xfrm>
            <a:off x="7523130" y="3060910"/>
            <a:ext cx="116108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47844</a:t>
            </a:r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D5EEA0-3C28-83D2-2DFF-7F2C5BA47088}"/>
              </a:ext>
            </a:extLst>
          </p:cNvPr>
          <p:cNvSpPr txBox="1"/>
          <p:nvPr/>
        </p:nvSpPr>
        <p:spPr>
          <a:xfrm>
            <a:off x="5204842" y="3060911"/>
            <a:ext cx="57343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2A3E-5087-6607-DDDA-54C0A77FC318}"/>
              </a:ext>
            </a:extLst>
          </p:cNvPr>
          <p:cNvSpPr txBox="1"/>
          <p:nvPr/>
        </p:nvSpPr>
        <p:spPr>
          <a:xfrm>
            <a:off x="6644894" y="3060912"/>
            <a:ext cx="876945" cy="529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480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CE61CF-985A-2CB4-2081-24D399FA7F7C}"/>
              </a:ext>
            </a:extLst>
          </p:cNvPr>
          <p:cNvSpPr txBox="1"/>
          <p:nvPr/>
        </p:nvSpPr>
        <p:spPr>
          <a:xfrm>
            <a:off x="8685502" y="3060908"/>
            <a:ext cx="127731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19134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10C8BD-F632-4A92-38F2-7E42AA42DA10}"/>
              </a:ext>
            </a:extLst>
          </p:cNvPr>
          <p:cNvSpPr txBox="1"/>
          <p:nvPr/>
        </p:nvSpPr>
        <p:spPr>
          <a:xfrm>
            <a:off x="9964113" y="3060910"/>
            <a:ext cx="59281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5583F4A-49FE-B387-6FF2-41B3BF342AA9}"/>
              </a:ext>
            </a:extLst>
          </p:cNvPr>
          <p:cNvSpPr txBox="1"/>
          <p:nvPr/>
        </p:nvSpPr>
        <p:spPr>
          <a:xfrm>
            <a:off x="5779574" y="3060913"/>
            <a:ext cx="870488" cy="5296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102</a:t>
            </a:r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28C9ADB-980D-82C6-58B3-970F48BFDCC1}"/>
              </a:ext>
            </a:extLst>
          </p:cNvPr>
          <p:cNvSpPr txBox="1"/>
          <p:nvPr/>
        </p:nvSpPr>
        <p:spPr>
          <a:xfrm>
            <a:off x="5811865" y="3583980"/>
            <a:ext cx="12256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accent3">
                    <a:lumMod val="60000"/>
                    <a:lumOff val="40000"/>
                  </a:schemeClr>
                </a:solidFill>
              </a:rPr>
              <a:t>[SEP]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E23857-02DE-0EBC-2836-C01B168CEC8D}"/>
              </a:ext>
            </a:extLst>
          </p:cNvPr>
          <p:cNvSpPr txBox="1"/>
          <p:nvPr/>
        </p:nvSpPr>
        <p:spPr>
          <a:xfrm>
            <a:off x="632845" y="4449303"/>
            <a:ext cx="986726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66C7EA-3A3E-3DA7-8F41-87FA6FEB4433}"/>
              </a:ext>
            </a:extLst>
          </p:cNvPr>
          <p:cNvSpPr txBox="1"/>
          <p:nvPr/>
        </p:nvSpPr>
        <p:spPr>
          <a:xfrm>
            <a:off x="10525929" y="4449302"/>
            <a:ext cx="1128793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11</a:t>
            </a:r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DA8B675-44FA-088C-0CB1-5EF350FC6E66}"/>
              </a:ext>
            </a:extLst>
          </p:cNvPr>
          <p:cNvSpPr txBox="1"/>
          <p:nvPr/>
        </p:nvSpPr>
        <p:spPr>
          <a:xfrm>
            <a:off x="1620859" y="4449301"/>
            <a:ext cx="57989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C5EAA05-D7BD-3D9F-61B3-DF2F15E55BBD}"/>
              </a:ext>
            </a:extLst>
          </p:cNvPr>
          <p:cNvSpPr txBox="1"/>
          <p:nvPr/>
        </p:nvSpPr>
        <p:spPr>
          <a:xfrm>
            <a:off x="2202045" y="4449301"/>
            <a:ext cx="8511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2</a:t>
            </a:r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69A318-4472-635E-939C-54D7336BB39A}"/>
              </a:ext>
            </a:extLst>
          </p:cNvPr>
          <p:cNvSpPr txBox="1"/>
          <p:nvPr/>
        </p:nvSpPr>
        <p:spPr>
          <a:xfrm>
            <a:off x="3047993" y="4449300"/>
            <a:ext cx="99318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3</a:t>
            </a:r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20491AF-C21A-899A-32FD-F43B01FFA6A1}"/>
              </a:ext>
            </a:extLst>
          </p:cNvPr>
          <p:cNvSpPr txBox="1"/>
          <p:nvPr/>
        </p:nvSpPr>
        <p:spPr>
          <a:xfrm>
            <a:off x="4036010" y="4449300"/>
            <a:ext cx="113525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4</a:t>
            </a:r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CA0AED-64E8-B702-EDE2-F8B867001042}"/>
              </a:ext>
            </a:extLst>
          </p:cNvPr>
          <p:cNvSpPr txBox="1"/>
          <p:nvPr/>
        </p:nvSpPr>
        <p:spPr>
          <a:xfrm>
            <a:off x="7490841" y="4449299"/>
            <a:ext cx="116108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8</a:t>
            </a:r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748324F-5A2B-1407-805C-527D38577A29}"/>
              </a:ext>
            </a:extLst>
          </p:cNvPr>
          <p:cNvSpPr txBox="1"/>
          <p:nvPr/>
        </p:nvSpPr>
        <p:spPr>
          <a:xfrm>
            <a:off x="5172553" y="4449300"/>
            <a:ext cx="57343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274DAA4-CFF7-F317-9F7F-12E65149EB09}"/>
              </a:ext>
            </a:extLst>
          </p:cNvPr>
          <p:cNvSpPr txBox="1"/>
          <p:nvPr/>
        </p:nvSpPr>
        <p:spPr>
          <a:xfrm>
            <a:off x="6612605" y="4449301"/>
            <a:ext cx="876945" cy="529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7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CC8EA9C-2705-16D5-70F6-16E490D499D4}"/>
              </a:ext>
            </a:extLst>
          </p:cNvPr>
          <p:cNvSpPr txBox="1"/>
          <p:nvPr/>
        </p:nvSpPr>
        <p:spPr>
          <a:xfrm>
            <a:off x="8653213" y="4449297"/>
            <a:ext cx="127731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9</a:t>
            </a:r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16ECD09-C20B-0489-280E-1B07599C90CE}"/>
              </a:ext>
            </a:extLst>
          </p:cNvPr>
          <p:cNvSpPr txBox="1"/>
          <p:nvPr/>
        </p:nvSpPr>
        <p:spPr>
          <a:xfrm>
            <a:off x="9931824" y="4449299"/>
            <a:ext cx="59281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89D643-CCDA-B150-17E6-6DDA3B8FF64F}"/>
              </a:ext>
            </a:extLst>
          </p:cNvPr>
          <p:cNvSpPr txBox="1"/>
          <p:nvPr/>
        </p:nvSpPr>
        <p:spPr>
          <a:xfrm>
            <a:off x="5747285" y="4449302"/>
            <a:ext cx="870488" cy="52967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6</a:t>
            </a:r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423216E-A2A7-74C9-BC8F-F9A8098F7CEE}"/>
              </a:ext>
            </a:extLst>
          </p:cNvPr>
          <p:cNvSpPr txBox="1"/>
          <p:nvPr/>
        </p:nvSpPr>
        <p:spPr>
          <a:xfrm>
            <a:off x="658675" y="5514811"/>
            <a:ext cx="986726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810C642-148C-396C-E72D-3728BBE8378E}"/>
              </a:ext>
            </a:extLst>
          </p:cNvPr>
          <p:cNvSpPr txBox="1"/>
          <p:nvPr/>
        </p:nvSpPr>
        <p:spPr>
          <a:xfrm>
            <a:off x="10551759" y="5514810"/>
            <a:ext cx="1128793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580D07-C75E-6826-DF0E-F69AC6939321}"/>
              </a:ext>
            </a:extLst>
          </p:cNvPr>
          <p:cNvSpPr txBox="1"/>
          <p:nvPr/>
        </p:nvSpPr>
        <p:spPr>
          <a:xfrm>
            <a:off x="1646689" y="5514809"/>
            <a:ext cx="57989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58519D2-13CD-998E-2803-DFFA75A22C01}"/>
              </a:ext>
            </a:extLst>
          </p:cNvPr>
          <p:cNvSpPr txBox="1"/>
          <p:nvPr/>
        </p:nvSpPr>
        <p:spPr>
          <a:xfrm>
            <a:off x="2227875" y="5514809"/>
            <a:ext cx="8511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BCF813-06FE-E112-FB9F-FB7FBA58CCB1}"/>
              </a:ext>
            </a:extLst>
          </p:cNvPr>
          <p:cNvSpPr txBox="1"/>
          <p:nvPr/>
        </p:nvSpPr>
        <p:spPr>
          <a:xfrm>
            <a:off x="3073823" y="5514808"/>
            <a:ext cx="99318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C16F2C7-61AC-4A91-19A1-1D61ACFA769B}"/>
              </a:ext>
            </a:extLst>
          </p:cNvPr>
          <p:cNvSpPr txBox="1"/>
          <p:nvPr/>
        </p:nvSpPr>
        <p:spPr>
          <a:xfrm>
            <a:off x="4061840" y="5514808"/>
            <a:ext cx="113525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48E95E-AA0B-5930-A4F1-526CE681A4C9}"/>
              </a:ext>
            </a:extLst>
          </p:cNvPr>
          <p:cNvSpPr txBox="1"/>
          <p:nvPr/>
        </p:nvSpPr>
        <p:spPr>
          <a:xfrm>
            <a:off x="7516671" y="5514807"/>
            <a:ext cx="116108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4BBB919-DE35-D101-0749-5EE0D3CFB2B7}"/>
              </a:ext>
            </a:extLst>
          </p:cNvPr>
          <p:cNvSpPr txBox="1"/>
          <p:nvPr/>
        </p:nvSpPr>
        <p:spPr>
          <a:xfrm>
            <a:off x="5198383" y="5514808"/>
            <a:ext cx="57343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CACF5E-0617-B4E1-8D48-382917ED8342}"/>
              </a:ext>
            </a:extLst>
          </p:cNvPr>
          <p:cNvSpPr txBox="1"/>
          <p:nvPr/>
        </p:nvSpPr>
        <p:spPr>
          <a:xfrm>
            <a:off x="6638435" y="5514809"/>
            <a:ext cx="876945" cy="529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7A8506-C687-E9EF-59AD-88EA15424909}"/>
              </a:ext>
            </a:extLst>
          </p:cNvPr>
          <p:cNvSpPr txBox="1"/>
          <p:nvPr/>
        </p:nvSpPr>
        <p:spPr>
          <a:xfrm>
            <a:off x="8679043" y="5514805"/>
            <a:ext cx="127731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3FFD586-C3C7-358B-B54A-F479319F9216}"/>
              </a:ext>
            </a:extLst>
          </p:cNvPr>
          <p:cNvSpPr txBox="1"/>
          <p:nvPr/>
        </p:nvSpPr>
        <p:spPr>
          <a:xfrm>
            <a:off x="9957654" y="5514807"/>
            <a:ext cx="59281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F9BEF71-BB2C-C91E-70B3-BCB2877FD05C}"/>
              </a:ext>
            </a:extLst>
          </p:cNvPr>
          <p:cNvSpPr txBox="1"/>
          <p:nvPr/>
        </p:nvSpPr>
        <p:spPr>
          <a:xfrm>
            <a:off x="5773115" y="5514810"/>
            <a:ext cx="870488" cy="52967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73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7EA18-55B2-F401-FEE2-C4BE07F0A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2ED0-7194-2280-90B1-690E07C7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embedding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35867-258A-7D16-2CB5-0504B55B83BB}"/>
              </a:ext>
            </a:extLst>
          </p:cNvPr>
          <p:cNvSpPr txBox="1"/>
          <p:nvPr/>
        </p:nvSpPr>
        <p:spPr>
          <a:xfrm>
            <a:off x="587134" y="2088914"/>
            <a:ext cx="986726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101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63773-F905-1C0B-1A33-81FCF00CD919}"/>
              </a:ext>
            </a:extLst>
          </p:cNvPr>
          <p:cNvSpPr txBox="1"/>
          <p:nvPr/>
        </p:nvSpPr>
        <p:spPr>
          <a:xfrm>
            <a:off x="10480218" y="2088913"/>
            <a:ext cx="1128793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102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F6AFB1-7F38-23CD-641E-F818263A87EA}"/>
              </a:ext>
            </a:extLst>
          </p:cNvPr>
          <p:cNvSpPr txBox="1"/>
          <p:nvPr/>
        </p:nvSpPr>
        <p:spPr>
          <a:xfrm>
            <a:off x="1575148" y="2088912"/>
            <a:ext cx="57989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40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491DFC-6178-81A2-C1E0-B23C61D5C44D}"/>
              </a:ext>
            </a:extLst>
          </p:cNvPr>
          <p:cNvSpPr txBox="1"/>
          <p:nvPr/>
        </p:nvSpPr>
        <p:spPr>
          <a:xfrm>
            <a:off x="2156334" y="2088912"/>
            <a:ext cx="8511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939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2A8E9A-582F-127B-43F9-F73AAE7BDFBC}"/>
              </a:ext>
            </a:extLst>
          </p:cNvPr>
          <p:cNvSpPr txBox="1"/>
          <p:nvPr/>
        </p:nvSpPr>
        <p:spPr>
          <a:xfrm>
            <a:off x="3002282" y="2088911"/>
            <a:ext cx="99318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1570</a:t>
            </a:r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1E0546-8F50-40B1-3F40-0C50F6C78008}"/>
              </a:ext>
            </a:extLst>
          </p:cNvPr>
          <p:cNvSpPr txBox="1"/>
          <p:nvPr/>
        </p:nvSpPr>
        <p:spPr>
          <a:xfrm>
            <a:off x="3990299" y="2088911"/>
            <a:ext cx="113525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1748</a:t>
            </a: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73B713-AD06-0CCA-5EDF-D053316A4DA4}"/>
              </a:ext>
            </a:extLst>
          </p:cNvPr>
          <p:cNvSpPr txBox="1"/>
          <p:nvPr/>
        </p:nvSpPr>
        <p:spPr>
          <a:xfrm>
            <a:off x="7445130" y="2088910"/>
            <a:ext cx="116108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47844</a:t>
            </a:r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99A69B-7322-FFCF-2094-885F50592F9A}"/>
              </a:ext>
            </a:extLst>
          </p:cNvPr>
          <p:cNvSpPr txBox="1"/>
          <p:nvPr/>
        </p:nvSpPr>
        <p:spPr>
          <a:xfrm>
            <a:off x="5126842" y="2088911"/>
            <a:ext cx="57343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64F49C-9666-2D2D-4602-0B87157E204F}"/>
              </a:ext>
            </a:extLst>
          </p:cNvPr>
          <p:cNvSpPr txBox="1"/>
          <p:nvPr/>
        </p:nvSpPr>
        <p:spPr>
          <a:xfrm>
            <a:off x="6566894" y="2088912"/>
            <a:ext cx="876945" cy="529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480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184488-9B71-4C90-65A8-A0739BDCE488}"/>
              </a:ext>
            </a:extLst>
          </p:cNvPr>
          <p:cNvSpPr txBox="1"/>
          <p:nvPr/>
        </p:nvSpPr>
        <p:spPr>
          <a:xfrm>
            <a:off x="8607502" y="2088908"/>
            <a:ext cx="127731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19134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773A43-F174-D96B-65E9-9F0EFCAEC171}"/>
              </a:ext>
            </a:extLst>
          </p:cNvPr>
          <p:cNvSpPr txBox="1"/>
          <p:nvPr/>
        </p:nvSpPr>
        <p:spPr>
          <a:xfrm>
            <a:off x="9886113" y="2088910"/>
            <a:ext cx="59281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364CCE3-5D85-7BFD-1DA1-2D455048F16F}"/>
              </a:ext>
            </a:extLst>
          </p:cNvPr>
          <p:cNvSpPr txBox="1"/>
          <p:nvPr/>
        </p:nvSpPr>
        <p:spPr>
          <a:xfrm>
            <a:off x="5701574" y="2088913"/>
            <a:ext cx="870488" cy="52967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102</a:t>
            </a:r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7F39B2C-AC11-E773-457A-025906A7028B}"/>
              </a:ext>
            </a:extLst>
          </p:cNvPr>
          <p:cNvSpPr txBox="1"/>
          <p:nvPr/>
        </p:nvSpPr>
        <p:spPr>
          <a:xfrm>
            <a:off x="608845" y="3411303"/>
            <a:ext cx="986726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3F8C44-9A5D-43E5-A357-160FA396BF7B}"/>
              </a:ext>
            </a:extLst>
          </p:cNvPr>
          <p:cNvSpPr txBox="1"/>
          <p:nvPr/>
        </p:nvSpPr>
        <p:spPr>
          <a:xfrm>
            <a:off x="10501929" y="3411302"/>
            <a:ext cx="1128793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11</a:t>
            </a:r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B73590A-C05F-AE2E-AA46-FF7F911AF00D}"/>
              </a:ext>
            </a:extLst>
          </p:cNvPr>
          <p:cNvSpPr txBox="1"/>
          <p:nvPr/>
        </p:nvSpPr>
        <p:spPr>
          <a:xfrm>
            <a:off x="1596859" y="3411301"/>
            <a:ext cx="57989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C0DB82D-22B7-8053-4CC8-848D02231A2B}"/>
              </a:ext>
            </a:extLst>
          </p:cNvPr>
          <p:cNvSpPr txBox="1"/>
          <p:nvPr/>
        </p:nvSpPr>
        <p:spPr>
          <a:xfrm>
            <a:off x="2178045" y="3411301"/>
            <a:ext cx="8511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2</a:t>
            </a:r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D285CB-C3E1-6199-2306-46C9AE70AFA4}"/>
              </a:ext>
            </a:extLst>
          </p:cNvPr>
          <p:cNvSpPr txBox="1"/>
          <p:nvPr/>
        </p:nvSpPr>
        <p:spPr>
          <a:xfrm>
            <a:off x="3023993" y="3411300"/>
            <a:ext cx="99318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3</a:t>
            </a:r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B3A6CCA-363D-8537-7EA7-E18578991778}"/>
              </a:ext>
            </a:extLst>
          </p:cNvPr>
          <p:cNvSpPr txBox="1"/>
          <p:nvPr/>
        </p:nvSpPr>
        <p:spPr>
          <a:xfrm>
            <a:off x="4012010" y="3411300"/>
            <a:ext cx="113525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4</a:t>
            </a:r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EE7964-C62A-DBF3-046A-10D3C80E5410}"/>
              </a:ext>
            </a:extLst>
          </p:cNvPr>
          <p:cNvSpPr txBox="1"/>
          <p:nvPr/>
        </p:nvSpPr>
        <p:spPr>
          <a:xfrm>
            <a:off x="7466841" y="3411299"/>
            <a:ext cx="116108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8</a:t>
            </a:r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D8F2E23-9DDD-C29D-15E3-0D85B5C0D85F}"/>
              </a:ext>
            </a:extLst>
          </p:cNvPr>
          <p:cNvSpPr txBox="1"/>
          <p:nvPr/>
        </p:nvSpPr>
        <p:spPr>
          <a:xfrm>
            <a:off x="5148553" y="3411300"/>
            <a:ext cx="57343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D706088-7CA8-7E60-6894-631F2C178524}"/>
              </a:ext>
            </a:extLst>
          </p:cNvPr>
          <p:cNvSpPr txBox="1"/>
          <p:nvPr/>
        </p:nvSpPr>
        <p:spPr>
          <a:xfrm>
            <a:off x="6588605" y="3411301"/>
            <a:ext cx="876945" cy="529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7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49484D3-71A9-25BC-2F2F-F1CDA47D2B1B}"/>
              </a:ext>
            </a:extLst>
          </p:cNvPr>
          <p:cNvSpPr txBox="1"/>
          <p:nvPr/>
        </p:nvSpPr>
        <p:spPr>
          <a:xfrm>
            <a:off x="8629213" y="3411297"/>
            <a:ext cx="127731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9</a:t>
            </a:r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CCF81AE-308F-3111-81B2-33502CCCD1A9}"/>
              </a:ext>
            </a:extLst>
          </p:cNvPr>
          <p:cNvSpPr txBox="1"/>
          <p:nvPr/>
        </p:nvSpPr>
        <p:spPr>
          <a:xfrm>
            <a:off x="9907824" y="3411299"/>
            <a:ext cx="59281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A2A37CD-4FA7-B3AF-A964-99D762D4F61F}"/>
              </a:ext>
            </a:extLst>
          </p:cNvPr>
          <p:cNvSpPr txBox="1"/>
          <p:nvPr/>
        </p:nvSpPr>
        <p:spPr>
          <a:xfrm>
            <a:off x="5723285" y="3411302"/>
            <a:ext cx="870488" cy="52967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6</a:t>
            </a:r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606382-49F5-4216-0815-38AC99B8E450}"/>
              </a:ext>
            </a:extLst>
          </p:cNvPr>
          <p:cNvSpPr txBox="1"/>
          <p:nvPr/>
        </p:nvSpPr>
        <p:spPr>
          <a:xfrm>
            <a:off x="610675" y="4626811"/>
            <a:ext cx="986726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4726395-2623-D77F-881B-4B67666C700D}"/>
              </a:ext>
            </a:extLst>
          </p:cNvPr>
          <p:cNvSpPr txBox="1"/>
          <p:nvPr/>
        </p:nvSpPr>
        <p:spPr>
          <a:xfrm>
            <a:off x="10503759" y="4626810"/>
            <a:ext cx="1128793" cy="5232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03219F4-97C6-2B17-1C53-28E4F5440B4A}"/>
              </a:ext>
            </a:extLst>
          </p:cNvPr>
          <p:cNvSpPr txBox="1"/>
          <p:nvPr/>
        </p:nvSpPr>
        <p:spPr>
          <a:xfrm>
            <a:off x="1598689" y="4626809"/>
            <a:ext cx="57989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1E12BA-5296-C61D-863F-E412E9C39DD0}"/>
              </a:ext>
            </a:extLst>
          </p:cNvPr>
          <p:cNvSpPr txBox="1"/>
          <p:nvPr/>
        </p:nvSpPr>
        <p:spPr>
          <a:xfrm>
            <a:off x="2179875" y="4626809"/>
            <a:ext cx="8511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9A2531-4476-F9DF-F589-AC532562AB16}"/>
              </a:ext>
            </a:extLst>
          </p:cNvPr>
          <p:cNvSpPr txBox="1"/>
          <p:nvPr/>
        </p:nvSpPr>
        <p:spPr>
          <a:xfrm>
            <a:off x="3025823" y="4626808"/>
            <a:ext cx="99318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6AAE1F2-DF53-921E-2F42-9BC608A12187}"/>
              </a:ext>
            </a:extLst>
          </p:cNvPr>
          <p:cNvSpPr txBox="1"/>
          <p:nvPr/>
        </p:nvSpPr>
        <p:spPr>
          <a:xfrm>
            <a:off x="4013840" y="4626808"/>
            <a:ext cx="113525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EE9DD13-1AC0-2BDF-B14D-C445C8F62482}"/>
              </a:ext>
            </a:extLst>
          </p:cNvPr>
          <p:cNvSpPr txBox="1"/>
          <p:nvPr/>
        </p:nvSpPr>
        <p:spPr>
          <a:xfrm>
            <a:off x="7468671" y="4626807"/>
            <a:ext cx="116108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49966B-0333-1F8A-4F53-EF8D9DB9303A}"/>
              </a:ext>
            </a:extLst>
          </p:cNvPr>
          <p:cNvSpPr txBox="1"/>
          <p:nvPr/>
        </p:nvSpPr>
        <p:spPr>
          <a:xfrm>
            <a:off x="5150383" y="4626808"/>
            <a:ext cx="57343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D170938-480F-48D2-60CE-CE6F5B16F15D}"/>
              </a:ext>
            </a:extLst>
          </p:cNvPr>
          <p:cNvSpPr txBox="1"/>
          <p:nvPr/>
        </p:nvSpPr>
        <p:spPr>
          <a:xfrm>
            <a:off x="6590435" y="4626809"/>
            <a:ext cx="876945" cy="529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126081A-CE27-4F1D-88CB-1E83FEC093BC}"/>
              </a:ext>
            </a:extLst>
          </p:cNvPr>
          <p:cNvSpPr txBox="1"/>
          <p:nvPr/>
        </p:nvSpPr>
        <p:spPr>
          <a:xfrm>
            <a:off x="8631043" y="4626805"/>
            <a:ext cx="127731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2D0679-716C-C338-E7E0-7A50E63723BA}"/>
              </a:ext>
            </a:extLst>
          </p:cNvPr>
          <p:cNvSpPr txBox="1"/>
          <p:nvPr/>
        </p:nvSpPr>
        <p:spPr>
          <a:xfrm>
            <a:off x="9909654" y="4626807"/>
            <a:ext cx="59281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E3A7645-05B3-9663-E836-12CF6A6DDB95}"/>
              </a:ext>
            </a:extLst>
          </p:cNvPr>
          <p:cNvSpPr txBox="1"/>
          <p:nvPr/>
        </p:nvSpPr>
        <p:spPr>
          <a:xfrm>
            <a:off x="5725115" y="4626810"/>
            <a:ext cx="870488" cy="52967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0</a:t>
            </a:r>
            <a:endParaRPr lang="en-US"/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C3D34175-6DB4-1DB1-4FAD-98B82CFA79D8}"/>
              </a:ext>
            </a:extLst>
          </p:cNvPr>
          <p:cNvSpPr/>
          <p:nvPr/>
        </p:nvSpPr>
        <p:spPr>
          <a:xfrm>
            <a:off x="5511181" y="2829909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E54DE989-6F4A-32AF-62AE-215377F16B46}"/>
              </a:ext>
            </a:extLst>
          </p:cNvPr>
          <p:cNvSpPr/>
          <p:nvPr/>
        </p:nvSpPr>
        <p:spPr>
          <a:xfrm>
            <a:off x="5511181" y="4119909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6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D65F-298A-2B78-333B-7BC7F9F3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embedding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6F666C-9656-9860-5550-398876DAF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0376" y="1613797"/>
            <a:ext cx="8498940" cy="4322320"/>
          </a:xfrm>
        </p:spPr>
      </p:pic>
    </p:spTree>
    <p:extLst>
      <p:ext uri="{BB962C8B-B14F-4D97-AF65-F5344CB8AC3E}">
        <p14:creationId xmlns:p14="http://schemas.microsoft.com/office/powerpoint/2010/main" val="1964853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7FEDF-48F9-41F9-92C7-E88883236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0851-BC55-6C77-809E-0DFDF4CA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BERT embedding for Classification</a:t>
            </a:r>
          </a:p>
        </p:txBody>
      </p:sp>
      <p:pic>
        <p:nvPicPr>
          <p:cNvPr id="4" name="Content Placeholder 3" descr="A screenshot of a graph&#10;&#10;AI-generated content may be incorrect.">
            <a:extLst>
              <a:ext uri="{FF2B5EF4-FFF2-40B4-BE49-F238E27FC236}">
                <a16:creationId xmlns:a16="http://schemas.microsoft.com/office/drawing/2014/main" id="{9A94FFEB-1076-548D-84E5-509408A4B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8317" y="1551344"/>
            <a:ext cx="7567188" cy="4586798"/>
          </a:xfrm>
        </p:spPr>
      </p:pic>
    </p:spTree>
    <p:extLst>
      <p:ext uri="{BB962C8B-B14F-4D97-AF65-F5344CB8AC3E}">
        <p14:creationId xmlns:p14="http://schemas.microsoft.com/office/powerpoint/2010/main" val="2421760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DFB57-E255-2642-0DA3-CA69EDAE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BERT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4049-3AF9-C231-F799-7ADF0CE3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Multilingual BERT</a:t>
            </a:r>
          </a:p>
          <a:p>
            <a:r>
              <a:rPr lang="en-US" err="1"/>
              <a:t>MedBERT</a:t>
            </a:r>
            <a:r>
              <a:rPr lang="en-US"/>
              <a:t>- medical LM understands health records, diseases</a:t>
            </a:r>
          </a:p>
          <a:p>
            <a:r>
              <a:rPr lang="en-US" err="1"/>
              <a:t>LegalBERT</a:t>
            </a:r>
            <a:r>
              <a:rPr lang="en-US"/>
              <a:t> – law LM understands legalese, patents</a:t>
            </a:r>
          </a:p>
          <a:p>
            <a:r>
              <a:rPr lang="en-US" err="1"/>
              <a:t>PolyBERT</a:t>
            </a:r>
            <a:r>
              <a:rPr lang="en-US"/>
              <a:t> – chemical LM</a:t>
            </a:r>
          </a:p>
        </p:txBody>
      </p:sp>
    </p:spTree>
    <p:extLst>
      <p:ext uri="{BB962C8B-B14F-4D97-AF65-F5344CB8AC3E}">
        <p14:creationId xmlns:p14="http://schemas.microsoft.com/office/powerpoint/2010/main" val="184209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6EAE-872A-2E89-9999-9F546E962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2C41-462D-0AE8-4C52-951B92CD7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1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E29-8808-6D04-F6C9-45034A43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Bootcamp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CBF5-E3C0-1B06-8AE6-B8DC2D691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Website </a:t>
            </a:r>
          </a:p>
          <a:p>
            <a:pPr marL="914400" lvl="2" indent="0">
              <a:buNone/>
            </a:pPr>
            <a:r>
              <a:rPr lang="en-US" sz="2800" dirty="0">
                <a:hlinkClick r:id="rId2"/>
              </a:rPr>
              <a:t>www.bit.ly/ntudlb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4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D1A50CA-CC95-5B0E-CA79-B99612E3C621}"/>
              </a:ext>
            </a:extLst>
          </p:cNvPr>
          <p:cNvSpPr/>
          <p:nvPr/>
        </p:nvSpPr>
        <p:spPr>
          <a:xfrm>
            <a:off x="5605670" y="2126974"/>
            <a:ext cx="824947" cy="2365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82CE1-E239-7697-6BDA-7EBEBA3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feed-forward NN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E4B1D0-2D18-51F5-FFF5-A771F9552EA6}"/>
              </a:ext>
            </a:extLst>
          </p:cNvPr>
          <p:cNvSpPr/>
          <p:nvPr/>
        </p:nvSpPr>
        <p:spPr>
          <a:xfrm>
            <a:off x="4393096" y="2653747"/>
            <a:ext cx="337930" cy="3379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1FA6ED-EF06-0A3E-A971-BE7373C939DC}"/>
              </a:ext>
            </a:extLst>
          </p:cNvPr>
          <p:cNvSpPr/>
          <p:nvPr/>
        </p:nvSpPr>
        <p:spPr>
          <a:xfrm>
            <a:off x="4393096" y="3544093"/>
            <a:ext cx="337930" cy="3379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F2C035-DF21-2754-67C1-8AD794004A3E}"/>
              </a:ext>
            </a:extLst>
          </p:cNvPr>
          <p:cNvSpPr/>
          <p:nvPr/>
        </p:nvSpPr>
        <p:spPr>
          <a:xfrm>
            <a:off x="5837583" y="2312900"/>
            <a:ext cx="337930" cy="33793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4BFCD5-A525-9EE7-6DD8-FB5BBA462107}"/>
              </a:ext>
            </a:extLst>
          </p:cNvPr>
          <p:cNvSpPr/>
          <p:nvPr/>
        </p:nvSpPr>
        <p:spPr>
          <a:xfrm>
            <a:off x="5840896" y="3160643"/>
            <a:ext cx="337930" cy="33793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13C08A-7764-8277-0382-825CDAB25CF5}"/>
              </a:ext>
            </a:extLst>
          </p:cNvPr>
          <p:cNvSpPr/>
          <p:nvPr/>
        </p:nvSpPr>
        <p:spPr>
          <a:xfrm>
            <a:off x="5837583" y="4008386"/>
            <a:ext cx="337930" cy="33793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199CDE-269E-791D-7704-B079348AB57A}"/>
              </a:ext>
            </a:extLst>
          </p:cNvPr>
          <p:cNvCxnSpPr/>
          <p:nvPr/>
        </p:nvCxnSpPr>
        <p:spPr>
          <a:xfrm flipV="1">
            <a:off x="4731026" y="2500313"/>
            <a:ext cx="1106557" cy="300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7F666-E12A-BECF-505F-8D2E5616AD9D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4731026" y="2822712"/>
            <a:ext cx="1109870" cy="50689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B75DEA-7D3A-2A78-25BB-655D359D50F6}"/>
              </a:ext>
            </a:extLst>
          </p:cNvPr>
          <p:cNvCxnSpPr>
            <a:cxnSpLocks/>
            <a:stCxn id="4" idx="5"/>
            <a:endCxn id="9" idx="2"/>
          </p:cNvCxnSpPr>
          <p:nvPr/>
        </p:nvCxnSpPr>
        <p:spPr>
          <a:xfrm>
            <a:off x="4681537" y="2942188"/>
            <a:ext cx="1156046" cy="1235163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8636DD-CB76-28A7-8DA5-8014E0A03F7F}"/>
              </a:ext>
            </a:extLst>
          </p:cNvPr>
          <p:cNvCxnSpPr>
            <a:stCxn id="5" idx="6"/>
          </p:cNvCxnSpPr>
          <p:nvPr/>
        </p:nvCxnSpPr>
        <p:spPr>
          <a:xfrm flipV="1">
            <a:off x="4731026" y="2572719"/>
            <a:ext cx="1106557" cy="11403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D745D-2446-FD5B-1CFB-86550BAFA0C3}"/>
              </a:ext>
            </a:extLst>
          </p:cNvPr>
          <p:cNvCxnSpPr>
            <a:endCxn id="8" idx="2"/>
          </p:cNvCxnSpPr>
          <p:nvPr/>
        </p:nvCxnSpPr>
        <p:spPr>
          <a:xfrm flipV="1">
            <a:off x="4731026" y="3329608"/>
            <a:ext cx="1109870" cy="4351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3C8AA2-541B-10C9-8E4D-969EC477580A}"/>
              </a:ext>
            </a:extLst>
          </p:cNvPr>
          <p:cNvCxnSpPr>
            <a:endCxn id="9" idx="2"/>
          </p:cNvCxnSpPr>
          <p:nvPr/>
        </p:nvCxnSpPr>
        <p:spPr>
          <a:xfrm>
            <a:off x="4731026" y="3793901"/>
            <a:ext cx="1106557" cy="38345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91F980-D2E6-8FF6-EEC3-0001B335D10B}"/>
              </a:ext>
            </a:extLst>
          </p:cNvPr>
          <p:cNvCxnSpPr>
            <a:stCxn id="7" idx="6"/>
          </p:cNvCxnSpPr>
          <p:nvPr/>
        </p:nvCxnSpPr>
        <p:spPr>
          <a:xfrm>
            <a:off x="6175513" y="2481865"/>
            <a:ext cx="7367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01D3BE-CF38-354E-A7DF-9643EE6E4B9A}"/>
              </a:ext>
            </a:extLst>
          </p:cNvPr>
          <p:cNvCxnSpPr>
            <a:stCxn id="8" idx="6"/>
          </p:cNvCxnSpPr>
          <p:nvPr/>
        </p:nvCxnSpPr>
        <p:spPr>
          <a:xfrm>
            <a:off x="6178826" y="3329608"/>
            <a:ext cx="733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15E05F-15D7-3B0D-2E0B-679BA6F8F5E1}"/>
              </a:ext>
            </a:extLst>
          </p:cNvPr>
          <p:cNvCxnSpPr>
            <a:stCxn id="9" idx="6"/>
          </p:cNvCxnSpPr>
          <p:nvPr/>
        </p:nvCxnSpPr>
        <p:spPr>
          <a:xfrm>
            <a:off x="6175513" y="4177351"/>
            <a:ext cx="7367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5B7797-A238-E465-A970-EDDF2DFBF830}"/>
                  </a:ext>
                </a:extLst>
              </p:cNvPr>
              <p:cNvSpPr txBox="1"/>
              <p:nvPr/>
            </p:nvSpPr>
            <p:spPr>
              <a:xfrm>
                <a:off x="3753828" y="2637645"/>
                <a:ext cx="669350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5B7797-A238-E465-A970-EDDF2DFB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828" y="2637645"/>
                <a:ext cx="669350" cy="448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6AA695-1473-9172-FEC5-B46744FCD495}"/>
                  </a:ext>
                </a:extLst>
              </p:cNvPr>
              <p:cNvSpPr txBox="1"/>
              <p:nvPr/>
            </p:nvSpPr>
            <p:spPr>
              <a:xfrm>
                <a:off x="7000380" y="2201554"/>
                <a:ext cx="676852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6AA695-1473-9172-FEC5-B46744FC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380" y="2201554"/>
                <a:ext cx="676852" cy="448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CA0BA9-82D0-46E9-0B87-644EDEA51023}"/>
                  </a:ext>
                </a:extLst>
              </p:cNvPr>
              <p:cNvSpPr txBox="1"/>
              <p:nvPr/>
            </p:nvSpPr>
            <p:spPr>
              <a:xfrm>
                <a:off x="3748905" y="3540361"/>
                <a:ext cx="669350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CA0BA9-82D0-46E9-0B87-644EDEA51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905" y="3540361"/>
                <a:ext cx="669350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896F00-35E9-712B-A49A-AE4D1E0058C5}"/>
                  </a:ext>
                </a:extLst>
              </p:cNvPr>
              <p:cNvSpPr txBox="1"/>
              <p:nvPr/>
            </p:nvSpPr>
            <p:spPr>
              <a:xfrm>
                <a:off x="7029470" y="3026260"/>
                <a:ext cx="676852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896F00-35E9-712B-A49A-AE4D1E00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70" y="3026260"/>
                <a:ext cx="676852" cy="448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D50401-D5F5-AE0F-C45C-3AD5FB36FFDE}"/>
                  </a:ext>
                </a:extLst>
              </p:cNvPr>
              <p:cNvSpPr txBox="1"/>
              <p:nvPr/>
            </p:nvSpPr>
            <p:spPr>
              <a:xfrm>
                <a:off x="7043083" y="3882023"/>
                <a:ext cx="676852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D50401-D5F5-AE0F-C45C-3AD5FB36F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83" y="3882023"/>
                <a:ext cx="676852" cy="448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2F2AFF-3B92-D120-3343-0BCBD317AD7A}"/>
              </a:ext>
            </a:extLst>
          </p:cNvPr>
          <p:cNvCxnSpPr/>
          <p:nvPr/>
        </p:nvCxnSpPr>
        <p:spPr>
          <a:xfrm>
            <a:off x="4562061" y="3026260"/>
            <a:ext cx="0" cy="47231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Content Placeholder 43" descr="Close with solid fill">
            <a:extLst>
              <a:ext uri="{FF2B5EF4-FFF2-40B4-BE49-F238E27FC236}">
                <a16:creationId xmlns:a16="http://schemas.microsoft.com/office/drawing/2014/main" id="{74E68CF1-8771-E65D-BCAB-F9127961F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5338" y="3040224"/>
            <a:ext cx="453446" cy="45344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759476-4FCA-1606-7D82-660A6F1C2C7E}"/>
              </a:ext>
            </a:extLst>
          </p:cNvPr>
          <p:cNvSpPr txBox="1"/>
          <p:nvPr/>
        </p:nvSpPr>
        <p:spPr>
          <a:xfrm>
            <a:off x="716170" y="2942188"/>
            <a:ext cx="217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1. No temporal info</a:t>
            </a:r>
            <a:endParaRPr lang="en-GB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243CA4-3993-114D-2C60-1A509E7AB516}"/>
              </a:ext>
            </a:extLst>
          </p:cNvPr>
          <p:cNvCxnSpPr>
            <a:cxnSpLocks/>
          </p:cNvCxnSpPr>
          <p:nvPr/>
        </p:nvCxnSpPr>
        <p:spPr>
          <a:xfrm flipH="1" flipV="1">
            <a:off x="2779776" y="3142888"/>
            <a:ext cx="1592978" cy="119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264928-F910-8598-3F5A-C12AF8FA53E2}"/>
              </a:ext>
            </a:extLst>
          </p:cNvPr>
          <p:cNvSpPr txBox="1"/>
          <p:nvPr/>
        </p:nvSpPr>
        <p:spPr>
          <a:xfrm>
            <a:off x="2707503" y="5444885"/>
            <a:ext cx="275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2. Fixed input/output size</a:t>
            </a:r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DC9798-61D3-7EEB-BD1C-F95BC0E91F92}"/>
              </a:ext>
            </a:extLst>
          </p:cNvPr>
          <p:cNvCxnSpPr/>
          <p:nvPr/>
        </p:nvCxnSpPr>
        <p:spPr>
          <a:xfrm flipH="1">
            <a:off x="3913632" y="4008386"/>
            <a:ext cx="504623" cy="1436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1E7E56-D1BD-F106-DF1C-006E4534168F}"/>
              </a:ext>
            </a:extLst>
          </p:cNvPr>
          <p:cNvCxnSpPr/>
          <p:nvPr/>
        </p:nvCxnSpPr>
        <p:spPr>
          <a:xfrm flipH="1">
            <a:off x="4404481" y="4492487"/>
            <a:ext cx="2755271" cy="952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4C6FB2-8BD3-4B22-9F13-5EAC1D6A3512}"/>
              </a:ext>
            </a:extLst>
          </p:cNvPr>
          <p:cNvSpPr txBox="1"/>
          <p:nvPr/>
        </p:nvSpPr>
        <p:spPr>
          <a:xfrm>
            <a:off x="7381509" y="5444885"/>
            <a:ext cx="323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3. High memory for big input</a:t>
            </a:r>
            <a:endParaRPr lang="en-GB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4F1E8A-A08C-4D78-28BE-2A3BC980D4DC}"/>
              </a:ext>
            </a:extLst>
          </p:cNvPr>
          <p:cNvCxnSpPr>
            <a:endCxn id="24" idx="0"/>
          </p:cNvCxnSpPr>
          <p:nvPr/>
        </p:nvCxnSpPr>
        <p:spPr>
          <a:xfrm>
            <a:off x="6291072" y="4346316"/>
            <a:ext cx="2707401" cy="109856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28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32C2-0FEC-D198-215F-291E3430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D6BF85-E01B-DD37-6E47-B24A5AFBAB34}"/>
              </a:ext>
            </a:extLst>
          </p:cNvPr>
          <p:cNvSpPr/>
          <p:nvPr/>
        </p:nvSpPr>
        <p:spPr>
          <a:xfrm>
            <a:off x="3593707" y="4131961"/>
            <a:ext cx="337930" cy="3379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302F8C-FD4B-3DDF-F6D5-8E2E0C9BC4BD}"/>
              </a:ext>
            </a:extLst>
          </p:cNvPr>
          <p:cNvSpPr/>
          <p:nvPr/>
        </p:nvSpPr>
        <p:spPr>
          <a:xfrm>
            <a:off x="5403666" y="4133386"/>
            <a:ext cx="337930" cy="3379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82BBB-8886-7964-192E-1AFF6AA4454E}"/>
                  </a:ext>
                </a:extLst>
              </p:cNvPr>
              <p:cNvSpPr txBox="1"/>
              <p:nvPr/>
            </p:nvSpPr>
            <p:spPr>
              <a:xfrm>
                <a:off x="3563515" y="4399211"/>
                <a:ext cx="3983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82BBB-8886-7964-192E-1AFF6AA44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515" y="4399211"/>
                <a:ext cx="39831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741C2CF-BC99-D577-5C41-46B3741BE19D}"/>
              </a:ext>
            </a:extLst>
          </p:cNvPr>
          <p:cNvSpPr/>
          <p:nvPr/>
        </p:nvSpPr>
        <p:spPr>
          <a:xfrm>
            <a:off x="3211630" y="2798828"/>
            <a:ext cx="1102085" cy="6863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Cell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9809FD-388C-4E9B-53E5-5ED96AE83CB3}"/>
              </a:ext>
            </a:extLst>
          </p:cNvPr>
          <p:cNvSpPr/>
          <p:nvPr/>
        </p:nvSpPr>
        <p:spPr>
          <a:xfrm>
            <a:off x="5021589" y="2798766"/>
            <a:ext cx="1102085" cy="6863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Cell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B4DA76-BD5A-ED6B-D9EB-C48A2EFA9DDA}"/>
              </a:ext>
            </a:extLst>
          </p:cNvPr>
          <p:cNvCxnSpPr>
            <a:stCxn id="4" idx="0"/>
            <a:endCxn id="13" idx="2"/>
          </p:cNvCxnSpPr>
          <p:nvPr/>
        </p:nvCxnSpPr>
        <p:spPr>
          <a:xfrm flipV="1">
            <a:off x="3762672" y="3485158"/>
            <a:ext cx="1" cy="646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0967BB-6E7C-A34B-034B-B0C5EE60CA17}"/>
              </a:ext>
            </a:extLst>
          </p:cNvPr>
          <p:cNvCxnSpPr/>
          <p:nvPr/>
        </p:nvCxnSpPr>
        <p:spPr>
          <a:xfrm flipV="1">
            <a:off x="5572631" y="3485096"/>
            <a:ext cx="1" cy="646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C6F513B-3816-6DD3-29CC-912AE546D250}"/>
              </a:ext>
            </a:extLst>
          </p:cNvPr>
          <p:cNvSpPr/>
          <p:nvPr/>
        </p:nvSpPr>
        <p:spPr>
          <a:xfrm>
            <a:off x="7213625" y="4131961"/>
            <a:ext cx="337930" cy="3379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F5518A3-0A3B-DE1A-53A6-E14BAB0233B6}"/>
              </a:ext>
            </a:extLst>
          </p:cNvPr>
          <p:cNvSpPr/>
          <p:nvPr/>
        </p:nvSpPr>
        <p:spPr>
          <a:xfrm>
            <a:off x="6831548" y="2798828"/>
            <a:ext cx="1102085" cy="6863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Cell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B84ED7-E482-063B-8642-CCC991F4CB5F}"/>
              </a:ext>
            </a:extLst>
          </p:cNvPr>
          <p:cNvCxnSpPr>
            <a:stCxn id="26" idx="0"/>
            <a:endCxn id="30" idx="2"/>
          </p:cNvCxnSpPr>
          <p:nvPr/>
        </p:nvCxnSpPr>
        <p:spPr>
          <a:xfrm flipV="1">
            <a:off x="7382590" y="3485158"/>
            <a:ext cx="1" cy="646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071EB0-2224-153C-17C9-452D6E492820}"/>
                  </a:ext>
                </a:extLst>
              </p:cNvPr>
              <p:cNvSpPr txBox="1"/>
              <p:nvPr/>
            </p:nvSpPr>
            <p:spPr>
              <a:xfrm>
                <a:off x="5201952" y="4399210"/>
                <a:ext cx="7413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071EB0-2224-153C-17C9-452D6E492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52" y="4399210"/>
                <a:ext cx="74135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E255BB-46C0-BC5C-7DC0-CA3733C59DE4}"/>
                  </a:ext>
                </a:extLst>
              </p:cNvPr>
              <p:cNvSpPr txBox="1"/>
              <p:nvPr/>
            </p:nvSpPr>
            <p:spPr>
              <a:xfrm>
                <a:off x="7011911" y="4399209"/>
                <a:ext cx="7413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E255BB-46C0-BC5C-7DC0-CA3733C59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11" y="4399209"/>
                <a:ext cx="74135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D3E820C-CB5A-C1FD-2713-4EE749170C6E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313715" y="3141931"/>
            <a:ext cx="707874" cy="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998D8D-52EF-BC43-C693-FAE0DCB63CE5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>
            <a:off x="6123674" y="3141931"/>
            <a:ext cx="707874" cy="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812C41-2775-EFE1-A011-67C32E0878B7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3762672" y="2084832"/>
            <a:ext cx="1" cy="713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209B10-9319-B74D-82E9-41F053CCD782}"/>
              </a:ext>
            </a:extLst>
          </p:cNvPr>
          <p:cNvCxnSpPr/>
          <p:nvPr/>
        </p:nvCxnSpPr>
        <p:spPr>
          <a:xfrm flipH="1" flipV="1">
            <a:off x="5580165" y="2084027"/>
            <a:ext cx="1" cy="713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9A59E6-DB1F-98B4-BB54-08CF38D0AC56}"/>
              </a:ext>
            </a:extLst>
          </p:cNvPr>
          <p:cNvCxnSpPr/>
          <p:nvPr/>
        </p:nvCxnSpPr>
        <p:spPr>
          <a:xfrm flipH="1" flipV="1">
            <a:off x="7382589" y="2070999"/>
            <a:ext cx="1" cy="713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ACEC9A-2C44-0832-7242-9E8AD38C1202}"/>
                  </a:ext>
                </a:extLst>
              </p:cNvPr>
              <p:cNvSpPr txBox="1"/>
              <p:nvPr/>
            </p:nvSpPr>
            <p:spPr>
              <a:xfrm>
                <a:off x="3563515" y="1591497"/>
                <a:ext cx="4005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ACEC9A-2C44-0832-7242-9E8AD38C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515" y="1591497"/>
                <a:ext cx="40055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CCD536-3FB3-4DDD-51D0-B2EB1DE6A275}"/>
                  </a:ext>
                </a:extLst>
              </p:cNvPr>
              <p:cNvSpPr txBox="1"/>
              <p:nvPr/>
            </p:nvSpPr>
            <p:spPr>
              <a:xfrm>
                <a:off x="5201952" y="1591496"/>
                <a:ext cx="7436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CCD536-3FB3-4DDD-51D0-B2EB1DE6A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52" y="1591496"/>
                <a:ext cx="74360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8118F2-7345-D6ED-E057-62C68C676D78}"/>
                  </a:ext>
                </a:extLst>
              </p:cNvPr>
              <p:cNvSpPr txBox="1"/>
              <p:nvPr/>
            </p:nvSpPr>
            <p:spPr>
              <a:xfrm>
                <a:off x="7011911" y="1591495"/>
                <a:ext cx="7436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8118F2-7345-D6ED-E057-62C68C676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11" y="1591495"/>
                <a:ext cx="74360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F0F892-AA48-E994-7E7B-54F4CC1822D4}"/>
              </a:ext>
            </a:extLst>
          </p:cNvPr>
          <p:cNvCxnSpPr>
            <a:stCxn id="30" idx="3"/>
          </p:cNvCxnSpPr>
          <p:nvPr/>
        </p:nvCxnSpPr>
        <p:spPr>
          <a:xfrm flipV="1">
            <a:off x="7933633" y="3141931"/>
            <a:ext cx="776258" cy="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BAB36B-FCDB-0954-BC60-B28EC8881CA0}"/>
              </a:ext>
            </a:extLst>
          </p:cNvPr>
          <p:cNvSpPr txBox="1"/>
          <p:nvPr/>
        </p:nvSpPr>
        <p:spPr>
          <a:xfrm>
            <a:off x="8760197" y="2842722"/>
            <a:ext cx="551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…</a:t>
            </a:r>
            <a:endParaRPr lang="en-GB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251FE-4E71-A3D6-3104-80FE21DE9AC8}"/>
              </a:ext>
            </a:extLst>
          </p:cNvPr>
          <p:cNvSpPr txBox="1"/>
          <p:nvPr/>
        </p:nvSpPr>
        <p:spPr>
          <a:xfrm>
            <a:off x="3391993" y="4865939"/>
            <a:ext cx="74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NTU</a:t>
            </a:r>
            <a:endParaRPr lang="en-GB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C4220-E3E0-ED31-E54E-6E16A50C2C3C}"/>
              </a:ext>
            </a:extLst>
          </p:cNvPr>
          <p:cNvSpPr txBox="1"/>
          <p:nvPr/>
        </p:nvSpPr>
        <p:spPr>
          <a:xfrm>
            <a:off x="5218693" y="4865939"/>
            <a:ext cx="70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is</a:t>
            </a:r>
            <a:endParaRPr lang="en-GB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1B6042-4C64-1FAD-7B89-36157BEBBE95}"/>
              </a:ext>
            </a:extLst>
          </p:cNvPr>
          <p:cNvSpPr txBox="1"/>
          <p:nvPr/>
        </p:nvSpPr>
        <p:spPr>
          <a:xfrm>
            <a:off x="6727002" y="4865939"/>
            <a:ext cx="131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</a:rPr>
              <a:t>awesome</a:t>
            </a:r>
            <a:endParaRPr lang="en-GB">
              <a:solidFill>
                <a:srgbClr val="C00000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343CD93-FD62-CDAE-0742-B6C5DAADEE15}"/>
              </a:ext>
            </a:extLst>
          </p:cNvPr>
          <p:cNvSpPr/>
          <p:nvPr/>
        </p:nvSpPr>
        <p:spPr>
          <a:xfrm>
            <a:off x="591130" y="4025018"/>
            <a:ext cx="2458356" cy="112887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Each cell takes:</a:t>
            </a:r>
          </a:p>
          <a:p>
            <a:pPr marL="285750" indent="-285750" algn="ctr">
              <a:buFontTx/>
              <a:buChar char="-"/>
            </a:pPr>
            <a:r>
              <a:rPr lang="en-US" sz="1600">
                <a:solidFill>
                  <a:schemeClr val="tx1"/>
                </a:solidFill>
              </a:rPr>
              <a:t>Previous cell’s state</a:t>
            </a:r>
          </a:p>
          <a:p>
            <a:pPr marL="285750" indent="-285750" algn="ctr">
              <a:buFontTx/>
              <a:buChar char="-"/>
            </a:pPr>
            <a:r>
              <a:rPr lang="en-US" sz="1600">
                <a:solidFill>
                  <a:schemeClr val="tx1"/>
                </a:solidFill>
              </a:rPr>
              <a:t>Current input token</a:t>
            </a:r>
            <a:endParaRPr lang="en-GB" sz="160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96EBAF-12A3-7740-587F-A2EE2E815D2B}"/>
              </a:ext>
            </a:extLst>
          </p:cNvPr>
          <p:cNvCxnSpPr>
            <a:cxnSpLocks/>
          </p:cNvCxnSpPr>
          <p:nvPr/>
        </p:nvCxnSpPr>
        <p:spPr>
          <a:xfrm flipH="1">
            <a:off x="1995055" y="3260179"/>
            <a:ext cx="1102085" cy="646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079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CD8D5-CF73-E90D-E738-EBAA9DCE3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FEA5-3053-FB3D-98E1-34D956A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to Sequence (Seq2Seq)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5B3FAF-BDE7-6807-AEB2-0FCA4A4B0FAD}"/>
              </a:ext>
            </a:extLst>
          </p:cNvPr>
          <p:cNvSpPr/>
          <p:nvPr/>
        </p:nvSpPr>
        <p:spPr>
          <a:xfrm>
            <a:off x="2493819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6CADD7-ABB3-2FB6-A6AC-0509C4232DCE}"/>
              </a:ext>
            </a:extLst>
          </p:cNvPr>
          <p:cNvSpPr/>
          <p:nvPr/>
        </p:nvSpPr>
        <p:spPr>
          <a:xfrm>
            <a:off x="3273137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FFAE9E-0ED9-96E8-E28D-1E8A9EEC8246}"/>
              </a:ext>
            </a:extLst>
          </p:cNvPr>
          <p:cNvSpPr/>
          <p:nvPr/>
        </p:nvSpPr>
        <p:spPr>
          <a:xfrm>
            <a:off x="4052455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64973B-AE18-F78B-C5FC-E15CC93551A5}"/>
              </a:ext>
            </a:extLst>
          </p:cNvPr>
          <p:cNvSpPr/>
          <p:nvPr/>
        </p:nvSpPr>
        <p:spPr>
          <a:xfrm>
            <a:off x="5929747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35D576-AFC3-8654-9A23-E4A19CD28957}"/>
              </a:ext>
            </a:extLst>
          </p:cNvPr>
          <p:cNvSpPr/>
          <p:nvPr/>
        </p:nvSpPr>
        <p:spPr>
          <a:xfrm>
            <a:off x="6709065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C80090-BD40-5F4F-5502-61245282A394}"/>
              </a:ext>
            </a:extLst>
          </p:cNvPr>
          <p:cNvSpPr/>
          <p:nvPr/>
        </p:nvSpPr>
        <p:spPr>
          <a:xfrm>
            <a:off x="7488383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3ADE77-6CE5-DFBE-EDB3-185E5CB39424}"/>
              </a:ext>
            </a:extLst>
          </p:cNvPr>
          <p:cNvSpPr txBox="1"/>
          <p:nvPr/>
        </p:nvSpPr>
        <p:spPr>
          <a:xfrm>
            <a:off x="2519155" y="495089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C926B-3069-FC45-B1AC-3C039B81811F}"/>
              </a:ext>
            </a:extLst>
          </p:cNvPr>
          <p:cNvSpPr txBox="1"/>
          <p:nvPr/>
        </p:nvSpPr>
        <p:spPr>
          <a:xfrm>
            <a:off x="3194277" y="496009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suis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BAF919-FE21-60DA-B678-E0382877ADD5}"/>
              </a:ext>
            </a:extLst>
          </p:cNvPr>
          <p:cNvSpPr txBox="1"/>
          <p:nvPr/>
        </p:nvSpPr>
        <p:spPr>
          <a:xfrm>
            <a:off x="3759594" y="49602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étudiant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40A321-293F-755E-F14F-C427E2EFC7F5}"/>
              </a:ext>
            </a:extLst>
          </p:cNvPr>
          <p:cNvSpPr txBox="1"/>
          <p:nvPr/>
        </p:nvSpPr>
        <p:spPr>
          <a:xfrm>
            <a:off x="5929748" y="2526926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864C-766C-B813-6CC9-B6AF6C208E95}"/>
              </a:ext>
            </a:extLst>
          </p:cNvPr>
          <p:cNvSpPr txBox="1"/>
          <p:nvPr/>
        </p:nvSpPr>
        <p:spPr>
          <a:xfrm>
            <a:off x="6646720" y="2508774"/>
            <a:ext cx="55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2A68C0-C448-0BB0-527E-756403572CD2}"/>
              </a:ext>
            </a:extLst>
          </p:cNvPr>
          <p:cNvSpPr txBox="1"/>
          <p:nvPr/>
        </p:nvSpPr>
        <p:spPr>
          <a:xfrm>
            <a:off x="7488090" y="2508774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799C4-786A-D4A2-7D61-34C5A622E24F}"/>
              </a:ext>
            </a:extLst>
          </p:cNvPr>
          <p:cNvSpPr txBox="1"/>
          <p:nvPr/>
        </p:nvSpPr>
        <p:spPr>
          <a:xfrm>
            <a:off x="8052664" y="2521207"/>
            <a:ext cx="105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student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F78EB4-F986-9F39-2DDC-27489FA4FC24}"/>
              </a:ext>
            </a:extLst>
          </p:cNvPr>
          <p:cNvSpPr/>
          <p:nvPr/>
        </p:nvSpPr>
        <p:spPr>
          <a:xfrm>
            <a:off x="8364107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785416-840B-890E-5C14-3B969517ED43}"/>
              </a:ext>
            </a:extLst>
          </p:cNvPr>
          <p:cNvCxnSpPr>
            <a:stCxn id="23" idx="0"/>
            <a:endCxn id="3" idx="2"/>
          </p:cNvCxnSpPr>
          <p:nvPr/>
        </p:nvCxnSpPr>
        <p:spPr>
          <a:xfrm flipV="1">
            <a:off x="2710874" y="4481946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261BB-BF4C-EAEC-A3D1-B16B5E4269D3}"/>
              </a:ext>
            </a:extLst>
          </p:cNvPr>
          <p:cNvCxnSpPr>
            <a:stCxn id="24" idx="0"/>
            <a:endCxn id="12" idx="2"/>
          </p:cNvCxnSpPr>
          <p:nvPr/>
        </p:nvCxnSpPr>
        <p:spPr>
          <a:xfrm flipV="1">
            <a:off x="3490192" y="4481946"/>
            <a:ext cx="0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2C416C-C1F0-69F9-8729-E73F4C3FC6E0}"/>
              </a:ext>
            </a:extLst>
          </p:cNvPr>
          <p:cNvCxnSpPr>
            <a:stCxn id="25" idx="0"/>
            <a:endCxn id="18" idx="2"/>
          </p:cNvCxnSpPr>
          <p:nvPr/>
        </p:nvCxnSpPr>
        <p:spPr>
          <a:xfrm flipV="1">
            <a:off x="4269510" y="4481946"/>
            <a:ext cx="0" cy="47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DD9003-8A20-A575-100A-03ABB13CE28B}"/>
              </a:ext>
            </a:extLst>
          </p:cNvPr>
          <p:cNvCxnSpPr>
            <a:stCxn id="20" idx="0"/>
            <a:endCxn id="27" idx="2"/>
          </p:cNvCxnSpPr>
          <p:nvPr/>
        </p:nvCxnSpPr>
        <p:spPr>
          <a:xfrm flipV="1">
            <a:off x="6146802" y="2896258"/>
            <a:ext cx="0" cy="53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4E038F-4E28-46C1-C677-3A54DA3D9166}"/>
              </a:ext>
            </a:extLst>
          </p:cNvPr>
          <p:cNvCxnSpPr>
            <a:stCxn id="21" idx="0"/>
            <a:endCxn id="28" idx="2"/>
          </p:cNvCxnSpPr>
          <p:nvPr/>
        </p:nvCxnSpPr>
        <p:spPr>
          <a:xfrm flipH="1" flipV="1">
            <a:off x="6926119" y="2878106"/>
            <a:ext cx="1" cy="550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AB3304D-77B7-8DC8-5907-7DE3C042EF44}"/>
              </a:ext>
            </a:extLst>
          </p:cNvPr>
          <p:cNvCxnSpPr>
            <a:stCxn id="22" idx="0"/>
            <a:endCxn id="29" idx="2"/>
          </p:cNvCxnSpPr>
          <p:nvPr/>
        </p:nvCxnSpPr>
        <p:spPr>
          <a:xfrm flipH="1" flipV="1">
            <a:off x="7705144" y="2878106"/>
            <a:ext cx="294" cy="550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5FB587-CFB5-6C4B-A29F-15E52F5C3271}"/>
              </a:ext>
            </a:extLst>
          </p:cNvPr>
          <p:cNvCxnSpPr>
            <a:stCxn id="33" idx="0"/>
            <a:endCxn id="31" idx="2"/>
          </p:cNvCxnSpPr>
          <p:nvPr/>
        </p:nvCxnSpPr>
        <p:spPr>
          <a:xfrm flipH="1" flipV="1">
            <a:off x="8580868" y="2890539"/>
            <a:ext cx="294" cy="538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030F0C6-53F7-5FE6-64A8-A4704D4A817F}"/>
              </a:ext>
            </a:extLst>
          </p:cNvPr>
          <p:cNvSpPr txBox="1"/>
          <p:nvPr/>
        </p:nvSpPr>
        <p:spPr>
          <a:xfrm>
            <a:off x="6709066" y="4950896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627CF00-5D07-6409-9966-6E8ECE01723B}"/>
              </a:ext>
            </a:extLst>
          </p:cNvPr>
          <p:cNvSpPr txBox="1"/>
          <p:nvPr/>
        </p:nvSpPr>
        <p:spPr>
          <a:xfrm>
            <a:off x="7426038" y="4932744"/>
            <a:ext cx="55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797A1A-5C45-9BAC-5FC4-C13AC1A40862}"/>
              </a:ext>
            </a:extLst>
          </p:cNvPr>
          <p:cNvSpPr txBox="1"/>
          <p:nvPr/>
        </p:nvSpPr>
        <p:spPr>
          <a:xfrm>
            <a:off x="8363813" y="4960091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7FCBDB-59C2-545D-0464-8209FDC882F2}"/>
              </a:ext>
            </a:extLst>
          </p:cNvPr>
          <p:cNvSpPr txBox="1"/>
          <p:nvPr/>
        </p:nvSpPr>
        <p:spPr>
          <a:xfrm>
            <a:off x="8952049" y="4956217"/>
            <a:ext cx="105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student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853239-ABC5-7A03-EA47-676A6FDA9D9E}"/>
              </a:ext>
            </a:extLst>
          </p:cNvPr>
          <p:cNvSpPr txBox="1"/>
          <p:nvPr/>
        </p:nvSpPr>
        <p:spPr>
          <a:xfrm>
            <a:off x="5606406" y="4945177"/>
            <a:ext cx="10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&lt;START&gt;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4EE78C4-B556-1465-40E9-4F9E78B765BE}"/>
              </a:ext>
            </a:extLst>
          </p:cNvPr>
          <p:cNvCxnSpPr>
            <a:stCxn id="55" idx="0"/>
            <a:endCxn id="20" idx="2"/>
          </p:cNvCxnSpPr>
          <p:nvPr/>
        </p:nvCxnSpPr>
        <p:spPr>
          <a:xfrm flipV="1">
            <a:off x="6143649" y="4481946"/>
            <a:ext cx="315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555E2DA-7004-DDAE-3B43-83DA287AFE8A}"/>
              </a:ext>
            </a:extLst>
          </p:cNvPr>
          <p:cNvCxnSpPr>
            <a:stCxn id="51" idx="0"/>
            <a:endCxn id="21" idx="2"/>
          </p:cNvCxnSpPr>
          <p:nvPr/>
        </p:nvCxnSpPr>
        <p:spPr>
          <a:xfrm flipV="1">
            <a:off x="6926120" y="4481946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752663F-3D63-6EE1-23D8-C1736D81ADA9}"/>
              </a:ext>
            </a:extLst>
          </p:cNvPr>
          <p:cNvCxnSpPr>
            <a:stCxn id="52" idx="0"/>
            <a:endCxn id="22" idx="2"/>
          </p:cNvCxnSpPr>
          <p:nvPr/>
        </p:nvCxnSpPr>
        <p:spPr>
          <a:xfrm flipV="1">
            <a:off x="7705437" y="4481946"/>
            <a:ext cx="1" cy="450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8CF231A-C2F6-8195-B383-9F82790B394A}"/>
              </a:ext>
            </a:extLst>
          </p:cNvPr>
          <p:cNvCxnSpPr>
            <a:stCxn id="53" idx="0"/>
            <a:endCxn id="33" idx="2"/>
          </p:cNvCxnSpPr>
          <p:nvPr/>
        </p:nvCxnSpPr>
        <p:spPr>
          <a:xfrm flipV="1">
            <a:off x="8580867" y="4481946"/>
            <a:ext cx="295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3D5D647-3AC6-5F34-3638-FDF366494189}"/>
              </a:ext>
            </a:extLst>
          </p:cNvPr>
          <p:cNvSpPr/>
          <p:nvPr/>
        </p:nvSpPr>
        <p:spPr>
          <a:xfrm>
            <a:off x="9264071" y="344004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4951DC-78E8-EC16-E80B-99D46C60276E}"/>
              </a:ext>
            </a:extLst>
          </p:cNvPr>
          <p:cNvSpPr txBox="1"/>
          <p:nvPr/>
        </p:nvSpPr>
        <p:spPr>
          <a:xfrm>
            <a:off x="8959161" y="2532247"/>
            <a:ext cx="105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&lt;END&gt;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763030-4F3A-DF73-19D5-386012B8BAC9}"/>
              </a:ext>
            </a:extLst>
          </p:cNvPr>
          <p:cNvCxnSpPr>
            <a:stCxn id="54" idx="0"/>
            <a:endCxn id="60" idx="2"/>
          </p:cNvCxnSpPr>
          <p:nvPr/>
        </p:nvCxnSpPr>
        <p:spPr>
          <a:xfrm flipV="1">
            <a:off x="9480253" y="4492986"/>
            <a:ext cx="87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4A78E2E-4431-13F2-F72D-0B498E185F56}"/>
              </a:ext>
            </a:extLst>
          </p:cNvPr>
          <p:cNvCxnSpPr>
            <a:stCxn id="60" idx="0"/>
            <a:endCxn id="61" idx="2"/>
          </p:cNvCxnSpPr>
          <p:nvPr/>
        </p:nvCxnSpPr>
        <p:spPr>
          <a:xfrm flipV="1">
            <a:off x="9481126" y="2901579"/>
            <a:ext cx="6239" cy="538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76">
            <a:extLst>
              <a:ext uri="{FF2B5EF4-FFF2-40B4-BE49-F238E27FC236}">
                <a16:creationId xmlns:a16="http://schemas.microsoft.com/office/drawing/2014/main" id="{4CB52141-E907-F994-E4EA-AA826232491D}"/>
              </a:ext>
            </a:extLst>
          </p:cNvPr>
          <p:cNvSpPr/>
          <p:nvPr/>
        </p:nvSpPr>
        <p:spPr>
          <a:xfrm>
            <a:off x="2217683" y="3174124"/>
            <a:ext cx="2558589" cy="1492469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77">
            <a:extLst>
              <a:ext uri="{FF2B5EF4-FFF2-40B4-BE49-F238E27FC236}">
                <a16:creationId xmlns:a16="http://schemas.microsoft.com/office/drawing/2014/main" id="{F4C5C568-C32C-A1A1-E80D-C475D3C5BCDF}"/>
              </a:ext>
            </a:extLst>
          </p:cNvPr>
          <p:cNvSpPr/>
          <p:nvPr/>
        </p:nvSpPr>
        <p:spPr>
          <a:xfrm>
            <a:off x="5735470" y="3209239"/>
            <a:ext cx="4191185" cy="149246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2A87F4-75BA-E914-57CA-70810C11B8BF}"/>
              </a:ext>
            </a:extLst>
          </p:cNvPr>
          <p:cNvSpPr txBox="1"/>
          <p:nvPr/>
        </p:nvSpPr>
        <p:spPr>
          <a:xfrm>
            <a:off x="1603639" y="2748780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82DC61-DAE1-B958-90EF-14B7FD04E41A}"/>
              </a:ext>
            </a:extLst>
          </p:cNvPr>
          <p:cNvSpPr txBox="1"/>
          <p:nvPr/>
        </p:nvSpPr>
        <p:spPr>
          <a:xfrm>
            <a:off x="5058845" y="2801477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Decoder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DA7C008-4526-07AE-EC63-C6B582E53171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2927928" y="3955473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7E156CD-55DE-4ECA-7C5E-6C07ADED7708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3707246" y="3955473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03DAEF-E2D5-A4D9-B296-C990FB62B02C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4486564" y="3955473"/>
            <a:ext cx="144318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4544BBE-5003-4335-7887-189E2568A0B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6363856" y="3955473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FA11009-0BBC-AAB4-4F5B-23CE2E06999A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7143174" y="3955473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16E91B-A151-930B-CF04-10ACBB2FD71C}"/>
              </a:ext>
            </a:extLst>
          </p:cNvPr>
          <p:cNvCxnSpPr>
            <a:stCxn id="22" idx="3"/>
            <a:endCxn id="33" idx="1"/>
          </p:cNvCxnSpPr>
          <p:nvPr/>
        </p:nvCxnSpPr>
        <p:spPr>
          <a:xfrm>
            <a:off x="7922492" y="3955473"/>
            <a:ext cx="44161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4112B15-1840-4AA7-01B5-2B7A3D8FB45F}"/>
              </a:ext>
            </a:extLst>
          </p:cNvPr>
          <p:cNvCxnSpPr>
            <a:stCxn id="33" idx="3"/>
            <a:endCxn id="60" idx="1"/>
          </p:cNvCxnSpPr>
          <p:nvPr/>
        </p:nvCxnSpPr>
        <p:spPr>
          <a:xfrm>
            <a:off x="8798216" y="3955473"/>
            <a:ext cx="465855" cy="110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87C5F73-6E78-E30F-E5EE-0F1223D41B34}"/>
              </a:ext>
            </a:extLst>
          </p:cNvPr>
          <p:cNvSpPr txBox="1"/>
          <p:nvPr/>
        </p:nvSpPr>
        <p:spPr>
          <a:xfrm>
            <a:off x="3273138" y="5650507"/>
            <a:ext cx="50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Machine translation using Seq2Seq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69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3E39-9CE5-B284-E728-0E5CE3AFF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85703-3303-296D-8FD1-845E517F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Information bottleneck</a:t>
            </a:r>
          </a:p>
          <a:p>
            <a:r>
              <a:rPr lang="en-US">
                <a:solidFill>
                  <a:srgbClr val="FF0000"/>
                </a:solidFill>
              </a:rPr>
              <a:t>Slow, no parallelization</a:t>
            </a:r>
          </a:p>
          <a:p>
            <a:r>
              <a:rPr lang="en-US">
                <a:solidFill>
                  <a:srgbClr val="FF0000"/>
                </a:solidFill>
              </a:rPr>
              <a:t>Struggle to capture long-term memory</a:t>
            </a:r>
          </a:p>
        </p:txBody>
      </p:sp>
    </p:spTree>
    <p:extLst>
      <p:ext uri="{BB962C8B-B14F-4D97-AF65-F5344CB8AC3E}">
        <p14:creationId xmlns:p14="http://schemas.microsoft.com/office/powerpoint/2010/main" val="3937931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3E39-9CE5-B284-E728-0E5CE3AFF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desire something even better…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85703-3303-296D-8FD1-845E517F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>
                <a:solidFill>
                  <a:srgbClr val="FF0000"/>
                </a:solidFill>
              </a:rPr>
              <a:t>Information bottleneck</a:t>
            </a:r>
            <a:r>
              <a:rPr lang="en-US">
                <a:solidFill>
                  <a:srgbClr val="00B050"/>
                </a:solidFill>
              </a:rPr>
              <a:t>   Continuous stream</a:t>
            </a:r>
          </a:p>
          <a:p>
            <a:r>
              <a:rPr lang="en-US" strike="sngStrike">
                <a:solidFill>
                  <a:srgbClr val="FF0000"/>
                </a:solidFill>
              </a:rPr>
              <a:t>Slow, no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00B050"/>
                </a:solidFill>
              </a:rPr>
              <a:t>parallelization</a:t>
            </a:r>
          </a:p>
          <a:p>
            <a:r>
              <a:rPr lang="en-US" strike="sngStrike">
                <a:solidFill>
                  <a:srgbClr val="FF0000"/>
                </a:solidFill>
              </a:rPr>
              <a:t>Struggle to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00B050"/>
                </a:solidFill>
              </a:rPr>
              <a:t>capture long-term memory	</a:t>
            </a:r>
          </a:p>
        </p:txBody>
      </p:sp>
    </p:spTree>
    <p:extLst>
      <p:ext uri="{BB962C8B-B14F-4D97-AF65-F5344CB8AC3E}">
        <p14:creationId xmlns:p14="http://schemas.microsoft.com/office/powerpoint/2010/main" val="556734035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99AA-7D9B-5523-CD1E-4C448AFF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model evolution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8C6CB3-3478-A137-87CE-A2B0695BB9EA}"/>
              </a:ext>
            </a:extLst>
          </p:cNvPr>
          <p:cNvSpPr/>
          <p:nvPr/>
        </p:nvSpPr>
        <p:spPr>
          <a:xfrm>
            <a:off x="1400175" y="2857500"/>
            <a:ext cx="1219200" cy="676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Vanila RNN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76E80-D4F9-E036-C132-616AE0B3AE8C}"/>
              </a:ext>
            </a:extLst>
          </p:cNvPr>
          <p:cNvSpPr/>
          <p:nvPr/>
        </p:nvSpPr>
        <p:spPr>
          <a:xfrm>
            <a:off x="4019550" y="2857500"/>
            <a:ext cx="1219200" cy="676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LSTM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6CD69-C0B5-716E-E771-8EB7FCFDD359}"/>
              </a:ext>
            </a:extLst>
          </p:cNvPr>
          <p:cNvSpPr/>
          <p:nvPr/>
        </p:nvSpPr>
        <p:spPr>
          <a:xfrm>
            <a:off x="5419725" y="2857498"/>
            <a:ext cx="1219200" cy="676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30CFEC-E34C-781C-B366-365DB5FA0E8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619375" y="3195638"/>
            <a:ext cx="14001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4B0282-4DFE-1251-2412-0F69CEC733B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238750" y="3195636"/>
            <a:ext cx="180975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A29E2-2837-BE84-CA2C-2C514DF0CA1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638925" y="3195636"/>
            <a:ext cx="16906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Optimus Prime Transformers GIF - Optimus Prime Transformers Revenge Of The Fallen GIFs">
            <a:extLst>
              <a:ext uri="{FF2B5EF4-FFF2-40B4-BE49-F238E27FC236}">
                <a16:creationId xmlns:a16="http://schemas.microsoft.com/office/drawing/2014/main" id="{600C2CE3-1832-E948-3C29-B6CD1DD5A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15" y="2334217"/>
            <a:ext cx="3057521" cy="171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9DA5E-FE1B-CF69-8F13-D823C1C21777}"/>
              </a:ext>
            </a:extLst>
          </p:cNvPr>
          <p:cNvSpPr txBox="1"/>
          <p:nvPr/>
        </p:nvSpPr>
        <p:spPr>
          <a:xfrm>
            <a:off x="1325279" y="3599537"/>
            <a:ext cx="16193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Context = 250-500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979F9-7B07-62B6-ED6C-8A84EC805920}"/>
              </a:ext>
            </a:extLst>
          </p:cNvPr>
          <p:cNvSpPr txBox="1"/>
          <p:nvPr/>
        </p:nvSpPr>
        <p:spPr>
          <a:xfrm>
            <a:off x="3877978" y="3599537"/>
            <a:ext cx="16193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Context = up to 1k 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CE983-4189-A483-0F93-A5D815EF87D4}"/>
              </a:ext>
            </a:extLst>
          </p:cNvPr>
          <p:cNvSpPr txBox="1"/>
          <p:nvPr/>
        </p:nvSpPr>
        <p:spPr>
          <a:xfrm>
            <a:off x="8335678" y="4313912"/>
            <a:ext cx="25147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Context length : </a:t>
            </a:r>
            <a:endParaRPr lang="en-US"/>
          </a:p>
          <a:p>
            <a:r>
              <a:rPr lang="en-US" sz="1200"/>
              <a:t>GPT1 = 512 words</a:t>
            </a:r>
          </a:p>
          <a:p>
            <a:r>
              <a:rPr lang="en-US" sz="1200">
                <a:ea typeface="+mn-lt"/>
                <a:cs typeface="+mn-lt"/>
              </a:rPr>
              <a:t>GPT2 = 1024 words</a:t>
            </a:r>
          </a:p>
          <a:p>
            <a:r>
              <a:rPr lang="en-US" sz="1200">
                <a:ea typeface="+mn-lt"/>
                <a:cs typeface="+mn-lt"/>
              </a:rPr>
              <a:t>GPT3 = 2048 words</a:t>
            </a:r>
          </a:p>
          <a:p>
            <a:r>
              <a:rPr lang="en-US" sz="1200">
                <a:ea typeface="+mn-lt"/>
                <a:cs typeface="+mn-lt"/>
              </a:rPr>
              <a:t>GPT4 = 128k words (&gt;300 pages)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159B0-41B2-B63B-E36A-156EA2969343}"/>
              </a:ext>
            </a:extLst>
          </p:cNvPr>
          <p:cNvSpPr/>
          <p:nvPr/>
        </p:nvSpPr>
        <p:spPr>
          <a:xfrm>
            <a:off x="1145406" y="2334218"/>
            <a:ext cx="5775158" cy="183352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960D8-48C5-2D45-C062-9CDEDB1E8AF6}"/>
              </a:ext>
            </a:extLst>
          </p:cNvPr>
          <p:cNvSpPr txBox="1"/>
          <p:nvPr/>
        </p:nvSpPr>
        <p:spPr>
          <a:xfrm>
            <a:off x="1069869" y="1932005"/>
            <a:ext cx="213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Recurrent networks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20E50-8713-190E-350F-D7D7A8B053D5}"/>
              </a:ext>
            </a:extLst>
          </p:cNvPr>
          <p:cNvSpPr txBox="1"/>
          <p:nvPr/>
        </p:nvSpPr>
        <p:spPr>
          <a:xfrm>
            <a:off x="3784247" y="2504539"/>
            <a:ext cx="18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Breakthrough!!!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9D950C-93EA-A338-E040-32B9D94E4A6F}"/>
              </a:ext>
            </a:extLst>
          </p:cNvPr>
          <p:cNvSpPr/>
          <p:nvPr/>
        </p:nvSpPr>
        <p:spPr>
          <a:xfrm>
            <a:off x="8329615" y="2830068"/>
            <a:ext cx="1419138" cy="6762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Transformer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F0C974-2279-24E6-CE44-1B9312016C77}"/>
              </a:ext>
            </a:extLst>
          </p:cNvPr>
          <p:cNvSpPr txBox="1"/>
          <p:nvPr/>
        </p:nvSpPr>
        <p:spPr>
          <a:xfrm>
            <a:off x="7999636" y="2470833"/>
            <a:ext cx="20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Groundbreaking!!!</a:t>
            </a:r>
          </a:p>
        </p:txBody>
      </p:sp>
    </p:spTree>
    <p:extLst>
      <p:ext uri="{BB962C8B-B14F-4D97-AF65-F5344CB8AC3E}">
        <p14:creationId xmlns:p14="http://schemas.microsoft.com/office/powerpoint/2010/main" val="22003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2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/>
      <p:bldP spid="8" grpId="0"/>
      <p:bldP spid="9" grpId="0"/>
      <p:bldP spid="3" grpId="0" animBg="1"/>
      <p:bldP spid="11" grpId="0"/>
      <p:bldP spid="12" grpId="0"/>
      <p:bldP spid="12" grpId="1"/>
      <p:bldP spid="13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66ECC9A8-F6E0-49B7-BF33-8FAB531F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203" y="1446681"/>
            <a:ext cx="7569292" cy="504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3C1B53-F101-ED8F-3085-FE747BA6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203" y="1446681"/>
            <a:ext cx="7569292" cy="504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5AD5E-9B9E-3F98-CA52-A03B51D8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is all you need</a:t>
            </a:r>
          </a:p>
        </p:txBody>
      </p:sp>
      <p:pic>
        <p:nvPicPr>
          <p:cNvPr id="12" name="Picture 11" descr="A planet with rings in the sky&#10;&#10;Description automatically generated">
            <a:extLst>
              <a:ext uri="{FF2B5EF4-FFF2-40B4-BE49-F238E27FC236}">
                <a16:creationId xmlns:a16="http://schemas.microsoft.com/office/drawing/2014/main" id="{A1AA2D2D-E0F7-9D08-EB2B-26A30DDFD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03" y="1690688"/>
            <a:ext cx="8534693" cy="4802187"/>
          </a:xfrm>
          <a:prstGeom prst="rect">
            <a:avLst/>
          </a:prstGeom>
        </p:spPr>
      </p:pic>
      <p:pic>
        <p:nvPicPr>
          <p:cNvPr id="9" name="Content Placeholder 8" descr="A robot with blue and red armor&#10;&#10;Description automatically generated">
            <a:extLst>
              <a:ext uri="{FF2B5EF4-FFF2-40B4-BE49-F238E27FC236}">
                <a16:creationId xmlns:a16="http://schemas.microsoft.com/office/drawing/2014/main" id="{605656D9-B808-18F9-ECC2-BE895FE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50123" y="3127375"/>
            <a:ext cx="3048000" cy="33655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99B4B6-8C6C-07AD-32B6-EF46D02EBAFE}"/>
              </a:ext>
            </a:extLst>
          </p:cNvPr>
          <p:cNvSpPr/>
          <p:nvPr/>
        </p:nvSpPr>
        <p:spPr>
          <a:xfrm>
            <a:off x="6310561" y="3765037"/>
            <a:ext cx="263562" cy="31232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8" descr="A robot with blue and red armor&#10;&#10;Description automatically generated">
            <a:extLst>
              <a:ext uri="{FF2B5EF4-FFF2-40B4-BE49-F238E27FC236}">
                <a16:creationId xmlns:a16="http://schemas.microsoft.com/office/drawing/2014/main" id="{32114C96-2B05-B598-777F-066BF90F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23" y="3127375"/>
            <a:ext cx="3048000" cy="3365500"/>
          </a:xfrm>
          <a:prstGeom prst="rect">
            <a:avLst/>
          </a:prstGeom>
          <a:effectLst>
            <a:glow rad="698500">
              <a:schemeClr val="accent1">
                <a:lumMod val="40000"/>
                <a:lumOff val="60000"/>
                <a:alpha val="81000"/>
              </a:schemeClr>
            </a:glo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90A837-A401-8E27-C657-C0E852E925A3}"/>
              </a:ext>
            </a:extLst>
          </p:cNvPr>
          <p:cNvSpPr/>
          <p:nvPr/>
        </p:nvSpPr>
        <p:spPr>
          <a:xfrm>
            <a:off x="6044991" y="3270380"/>
            <a:ext cx="317240" cy="317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3BB84-811E-C3FA-497F-E58BF5BD3A6F}"/>
              </a:ext>
            </a:extLst>
          </p:cNvPr>
          <p:cNvSpPr/>
          <p:nvPr/>
        </p:nvSpPr>
        <p:spPr>
          <a:xfrm>
            <a:off x="6076092" y="5609354"/>
            <a:ext cx="317240" cy="317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F81438-D793-8B7A-7EBD-794EAD5C9BF1}"/>
              </a:ext>
            </a:extLst>
          </p:cNvPr>
          <p:cNvSpPr/>
          <p:nvPr/>
        </p:nvSpPr>
        <p:spPr>
          <a:xfrm>
            <a:off x="5603342" y="4573555"/>
            <a:ext cx="317240" cy="317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1C509-D78B-4D89-4578-A09689016BBF}"/>
              </a:ext>
            </a:extLst>
          </p:cNvPr>
          <p:cNvSpPr/>
          <p:nvPr/>
        </p:nvSpPr>
        <p:spPr>
          <a:xfrm>
            <a:off x="7472575" y="4096382"/>
            <a:ext cx="317240" cy="317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D6D2-E8A9-A0AA-5AD3-27DCA91A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4ABD-1741-9B07-1FBB-BDA1ECBF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Image captioning with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359B-BE25-E32B-FEC2-15F0F633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37991"/>
            <a:ext cx="7772400" cy="32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8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82AD-A1CC-AF5A-37B8-6E3E0E55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D620A-D60B-8FB6-6CDF-47DC2181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Revisit Seq2Seq recurrent network (no attention yet)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4713A-1935-08EE-9CEB-734F93951810}"/>
              </a:ext>
            </a:extLst>
          </p:cNvPr>
          <p:cNvSpPr/>
          <p:nvPr/>
        </p:nvSpPr>
        <p:spPr>
          <a:xfrm>
            <a:off x="2493819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C0C2EF-ABCE-36AB-80DF-2E2E4A9E01E1}"/>
              </a:ext>
            </a:extLst>
          </p:cNvPr>
          <p:cNvSpPr/>
          <p:nvPr/>
        </p:nvSpPr>
        <p:spPr>
          <a:xfrm>
            <a:off x="3273137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DB9-F66E-CD9F-FF3C-BDBAF07F532B}"/>
              </a:ext>
            </a:extLst>
          </p:cNvPr>
          <p:cNvSpPr/>
          <p:nvPr/>
        </p:nvSpPr>
        <p:spPr>
          <a:xfrm>
            <a:off x="4052455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C0013E-B78B-70D7-5B47-8933419392BE}"/>
              </a:ext>
            </a:extLst>
          </p:cNvPr>
          <p:cNvSpPr/>
          <p:nvPr/>
        </p:nvSpPr>
        <p:spPr>
          <a:xfrm>
            <a:off x="5929747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D183FD-2E1B-BBAC-9EFE-BECF87A0F0F3}"/>
              </a:ext>
            </a:extLst>
          </p:cNvPr>
          <p:cNvSpPr/>
          <p:nvPr/>
        </p:nvSpPr>
        <p:spPr>
          <a:xfrm>
            <a:off x="6709065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441AE1-2C2A-91B8-7852-C602CDD64C57}"/>
              </a:ext>
            </a:extLst>
          </p:cNvPr>
          <p:cNvSpPr/>
          <p:nvPr/>
        </p:nvSpPr>
        <p:spPr>
          <a:xfrm>
            <a:off x="7488383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B3E5E-4F84-83C1-9474-D02DD96334E7}"/>
              </a:ext>
            </a:extLst>
          </p:cNvPr>
          <p:cNvSpPr txBox="1"/>
          <p:nvPr/>
        </p:nvSpPr>
        <p:spPr>
          <a:xfrm>
            <a:off x="2519155" y="495089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6FA60-88A1-FE1A-D71E-907D7F132B18}"/>
              </a:ext>
            </a:extLst>
          </p:cNvPr>
          <p:cNvSpPr txBox="1"/>
          <p:nvPr/>
        </p:nvSpPr>
        <p:spPr>
          <a:xfrm>
            <a:off x="3194277" y="496009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suis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81B45-9FB6-CD6D-08C2-1316D31506DF}"/>
              </a:ext>
            </a:extLst>
          </p:cNvPr>
          <p:cNvSpPr txBox="1"/>
          <p:nvPr/>
        </p:nvSpPr>
        <p:spPr>
          <a:xfrm>
            <a:off x="3759594" y="49602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étudiant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E42AF-8808-0259-90F4-2D04F4612741}"/>
              </a:ext>
            </a:extLst>
          </p:cNvPr>
          <p:cNvSpPr txBox="1"/>
          <p:nvPr/>
        </p:nvSpPr>
        <p:spPr>
          <a:xfrm>
            <a:off x="5929748" y="2526926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DC3D65-0A8F-D5F1-185E-EB44128ECA7F}"/>
              </a:ext>
            </a:extLst>
          </p:cNvPr>
          <p:cNvSpPr txBox="1"/>
          <p:nvPr/>
        </p:nvSpPr>
        <p:spPr>
          <a:xfrm>
            <a:off x="6646720" y="2508774"/>
            <a:ext cx="55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12283-D644-D8C5-BB62-3A3F07B6A33E}"/>
              </a:ext>
            </a:extLst>
          </p:cNvPr>
          <p:cNvSpPr txBox="1"/>
          <p:nvPr/>
        </p:nvSpPr>
        <p:spPr>
          <a:xfrm>
            <a:off x="7488090" y="2508774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3D5BC2-CEDC-A2E8-C6D6-FF1A41D54005}"/>
              </a:ext>
            </a:extLst>
          </p:cNvPr>
          <p:cNvSpPr txBox="1"/>
          <p:nvPr/>
        </p:nvSpPr>
        <p:spPr>
          <a:xfrm>
            <a:off x="8052664" y="2521207"/>
            <a:ext cx="105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student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9538F5-87B9-9A62-055F-957DB001AF61}"/>
              </a:ext>
            </a:extLst>
          </p:cNvPr>
          <p:cNvSpPr/>
          <p:nvPr/>
        </p:nvSpPr>
        <p:spPr>
          <a:xfrm>
            <a:off x="8364107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62C9BA-5343-A69F-F688-7C3C74D88A14}"/>
              </a:ext>
            </a:extLst>
          </p:cNvPr>
          <p:cNvCxnSpPr>
            <a:stCxn id="25" idx="0"/>
            <a:endCxn id="19" idx="2"/>
          </p:cNvCxnSpPr>
          <p:nvPr/>
        </p:nvCxnSpPr>
        <p:spPr>
          <a:xfrm flipV="1">
            <a:off x="2710874" y="4481946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154B9-B2A1-7E8C-D004-E12394F313F9}"/>
              </a:ext>
            </a:extLst>
          </p:cNvPr>
          <p:cNvCxnSpPr>
            <a:stCxn id="26" idx="0"/>
            <a:endCxn id="20" idx="2"/>
          </p:cNvCxnSpPr>
          <p:nvPr/>
        </p:nvCxnSpPr>
        <p:spPr>
          <a:xfrm flipV="1">
            <a:off x="3490192" y="4481946"/>
            <a:ext cx="0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3A294E-7C86-EABE-BD59-D692A221697E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4269510" y="4481946"/>
            <a:ext cx="0" cy="47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DCC82B-A460-D0E7-4221-CE8CBBB8BCD3}"/>
              </a:ext>
            </a:extLst>
          </p:cNvPr>
          <p:cNvCxnSpPr>
            <a:stCxn id="22" idx="0"/>
            <a:endCxn id="28" idx="2"/>
          </p:cNvCxnSpPr>
          <p:nvPr/>
        </p:nvCxnSpPr>
        <p:spPr>
          <a:xfrm flipV="1">
            <a:off x="6146802" y="2896258"/>
            <a:ext cx="0" cy="53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279C8E-C138-FAAB-2B2C-007EDFB1D6FD}"/>
              </a:ext>
            </a:extLst>
          </p:cNvPr>
          <p:cNvCxnSpPr>
            <a:stCxn id="23" idx="0"/>
            <a:endCxn id="29" idx="2"/>
          </p:cNvCxnSpPr>
          <p:nvPr/>
        </p:nvCxnSpPr>
        <p:spPr>
          <a:xfrm flipH="1" flipV="1">
            <a:off x="6926119" y="2878106"/>
            <a:ext cx="1" cy="550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B48C7E-67F3-92F3-F249-43A0778CC587}"/>
              </a:ext>
            </a:extLst>
          </p:cNvPr>
          <p:cNvCxnSpPr>
            <a:stCxn id="24" idx="0"/>
            <a:endCxn id="30" idx="2"/>
          </p:cNvCxnSpPr>
          <p:nvPr/>
        </p:nvCxnSpPr>
        <p:spPr>
          <a:xfrm flipH="1" flipV="1">
            <a:off x="7705144" y="2878106"/>
            <a:ext cx="294" cy="550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CC28DF-87F8-5AC5-8449-C6DED66CB1F6}"/>
              </a:ext>
            </a:extLst>
          </p:cNvPr>
          <p:cNvCxnSpPr>
            <a:stCxn id="32" idx="0"/>
            <a:endCxn id="31" idx="2"/>
          </p:cNvCxnSpPr>
          <p:nvPr/>
        </p:nvCxnSpPr>
        <p:spPr>
          <a:xfrm flipH="1" flipV="1">
            <a:off x="8580868" y="2890539"/>
            <a:ext cx="294" cy="538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5A9C8C2-68F3-17A6-281B-539182AE634C}"/>
              </a:ext>
            </a:extLst>
          </p:cNvPr>
          <p:cNvSpPr txBox="1"/>
          <p:nvPr/>
        </p:nvSpPr>
        <p:spPr>
          <a:xfrm>
            <a:off x="6709066" y="4950896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A4DEB2-91C9-AD1A-A0B8-A9EAC74ABC15}"/>
              </a:ext>
            </a:extLst>
          </p:cNvPr>
          <p:cNvSpPr txBox="1"/>
          <p:nvPr/>
        </p:nvSpPr>
        <p:spPr>
          <a:xfrm>
            <a:off x="7426038" y="4932744"/>
            <a:ext cx="55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B753C7-718C-EB04-13EF-C348A2D165EA}"/>
              </a:ext>
            </a:extLst>
          </p:cNvPr>
          <p:cNvSpPr txBox="1"/>
          <p:nvPr/>
        </p:nvSpPr>
        <p:spPr>
          <a:xfrm>
            <a:off x="8363813" y="4960091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15BCF2-4579-5E82-F576-407BC017DD8B}"/>
              </a:ext>
            </a:extLst>
          </p:cNvPr>
          <p:cNvSpPr txBox="1"/>
          <p:nvPr/>
        </p:nvSpPr>
        <p:spPr>
          <a:xfrm>
            <a:off x="8952049" y="4956217"/>
            <a:ext cx="105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student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97A228-33A5-CF1C-0F47-E2A94200B8A0}"/>
              </a:ext>
            </a:extLst>
          </p:cNvPr>
          <p:cNvSpPr txBox="1"/>
          <p:nvPr/>
        </p:nvSpPr>
        <p:spPr>
          <a:xfrm>
            <a:off x="5606406" y="4945177"/>
            <a:ext cx="10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&lt;START&gt;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6908DA-65C1-E182-DB75-9BDA41A970A4}"/>
              </a:ext>
            </a:extLst>
          </p:cNvPr>
          <p:cNvCxnSpPr>
            <a:stCxn id="61" idx="0"/>
            <a:endCxn id="22" idx="2"/>
          </p:cNvCxnSpPr>
          <p:nvPr/>
        </p:nvCxnSpPr>
        <p:spPr>
          <a:xfrm flipV="1">
            <a:off x="6143649" y="4481946"/>
            <a:ext cx="315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2804269-E997-B631-F640-D45CB7FD2E4B}"/>
              </a:ext>
            </a:extLst>
          </p:cNvPr>
          <p:cNvCxnSpPr>
            <a:stCxn id="57" idx="0"/>
            <a:endCxn id="23" idx="2"/>
          </p:cNvCxnSpPr>
          <p:nvPr/>
        </p:nvCxnSpPr>
        <p:spPr>
          <a:xfrm flipV="1">
            <a:off x="6926120" y="4481946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94A353A-5662-982E-6134-5FE521106BA6}"/>
              </a:ext>
            </a:extLst>
          </p:cNvPr>
          <p:cNvCxnSpPr>
            <a:stCxn id="58" idx="0"/>
            <a:endCxn id="24" idx="2"/>
          </p:cNvCxnSpPr>
          <p:nvPr/>
        </p:nvCxnSpPr>
        <p:spPr>
          <a:xfrm flipV="1">
            <a:off x="7705437" y="4481946"/>
            <a:ext cx="1" cy="450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8C2C98B-802E-D796-68AB-7B66029BC0CF}"/>
              </a:ext>
            </a:extLst>
          </p:cNvPr>
          <p:cNvCxnSpPr>
            <a:stCxn id="59" idx="0"/>
            <a:endCxn id="32" idx="2"/>
          </p:cNvCxnSpPr>
          <p:nvPr/>
        </p:nvCxnSpPr>
        <p:spPr>
          <a:xfrm flipV="1">
            <a:off x="8580867" y="4481946"/>
            <a:ext cx="295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BAD50DE-91B0-2D3E-E605-F5282789CE02}"/>
              </a:ext>
            </a:extLst>
          </p:cNvPr>
          <p:cNvSpPr/>
          <p:nvPr/>
        </p:nvSpPr>
        <p:spPr>
          <a:xfrm>
            <a:off x="9264071" y="344004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98603F-9F79-8C66-55A0-4114C34AB419}"/>
              </a:ext>
            </a:extLst>
          </p:cNvPr>
          <p:cNvSpPr txBox="1"/>
          <p:nvPr/>
        </p:nvSpPr>
        <p:spPr>
          <a:xfrm>
            <a:off x="8959161" y="2532247"/>
            <a:ext cx="105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&lt;END&gt;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D0A8BE-80C0-0480-72C0-B3857757FF13}"/>
              </a:ext>
            </a:extLst>
          </p:cNvPr>
          <p:cNvCxnSpPr>
            <a:stCxn id="60" idx="0"/>
            <a:endCxn id="71" idx="2"/>
          </p:cNvCxnSpPr>
          <p:nvPr/>
        </p:nvCxnSpPr>
        <p:spPr>
          <a:xfrm flipV="1">
            <a:off x="9480253" y="4492986"/>
            <a:ext cx="87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FB9FA3-911D-E51D-BD3F-A6E98E1A7054}"/>
              </a:ext>
            </a:extLst>
          </p:cNvPr>
          <p:cNvCxnSpPr>
            <a:stCxn id="71" idx="0"/>
            <a:endCxn id="72" idx="2"/>
          </p:cNvCxnSpPr>
          <p:nvPr/>
        </p:nvCxnSpPr>
        <p:spPr>
          <a:xfrm flipV="1">
            <a:off x="9481126" y="2901579"/>
            <a:ext cx="6239" cy="538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BB277B4-34C2-D597-4DAB-ED0E2193C4FE}"/>
              </a:ext>
            </a:extLst>
          </p:cNvPr>
          <p:cNvSpPr/>
          <p:nvPr/>
        </p:nvSpPr>
        <p:spPr>
          <a:xfrm>
            <a:off x="2217683" y="3174124"/>
            <a:ext cx="2558589" cy="1492469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6EC4B96-BB74-9A5D-1F7E-2B4F921C7F3A}"/>
              </a:ext>
            </a:extLst>
          </p:cNvPr>
          <p:cNvSpPr/>
          <p:nvPr/>
        </p:nvSpPr>
        <p:spPr>
          <a:xfrm>
            <a:off x="5735470" y="3209239"/>
            <a:ext cx="4191185" cy="149246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980ACA-350C-1D2C-02FB-DB6E3772C6A5}"/>
              </a:ext>
            </a:extLst>
          </p:cNvPr>
          <p:cNvSpPr txBox="1"/>
          <p:nvPr/>
        </p:nvSpPr>
        <p:spPr>
          <a:xfrm>
            <a:off x="1603639" y="2748780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D749F-00A5-0FCD-8585-24E0A1D1663E}"/>
              </a:ext>
            </a:extLst>
          </p:cNvPr>
          <p:cNvSpPr txBox="1"/>
          <p:nvPr/>
        </p:nvSpPr>
        <p:spPr>
          <a:xfrm>
            <a:off x="5058845" y="2801477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Decoder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5B0F59-AD25-B0A4-E7DC-6C4C462036C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927928" y="3955473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54D145-B5C5-8A92-9D49-742C2664003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707246" y="3955473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C274372-C83D-29D3-B766-A3E0F24A731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486564" y="3955473"/>
            <a:ext cx="144318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9301AC-FE0B-694A-E22F-8AEAC7B1AAB4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6363856" y="3955473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104274C-A240-7ABB-2D7F-1224FBAC665A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7143174" y="3955473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CCF2AD-23B7-2645-17EF-C95D3C71B262}"/>
              </a:ext>
            </a:extLst>
          </p:cNvPr>
          <p:cNvCxnSpPr>
            <a:stCxn id="24" idx="3"/>
            <a:endCxn id="32" idx="1"/>
          </p:cNvCxnSpPr>
          <p:nvPr/>
        </p:nvCxnSpPr>
        <p:spPr>
          <a:xfrm>
            <a:off x="7922492" y="3955473"/>
            <a:ext cx="44161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4D46826-3A1F-4F84-5053-21F1108EF886}"/>
              </a:ext>
            </a:extLst>
          </p:cNvPr>
          <p:cNvCxnSpPr>
            <a:stCxn id="32" idx="3"/>
            <a:endCxn id="71" idx="1"/>
          </p:cNvCxnSpPr>
          <p:nvPr/>
        </p:nvCxnSpPr>
        <p:spPr>
          <a:xfrm>
            <a:off x="8798216" y="3955473"/>
            <a:ext cx="465855" cy="110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50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82AD-A1CC-AF5A-37B8-6E3E0E55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D620A-D60B-8FB6-6CDF-47DC2181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Looking at the first decoder time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4713A-1935-08EE-9CEB-734F93951810}"/>
              </a:ext>
            </a:extLst>
          </p:cNvPr>
          <p:cNvSpPr/>
          <p:nvPr/>
        </p:nvSpPr>
        <p:spPr>
          <a:xfrm>
            <a:off x="2493819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C0C2EF-ABCE-36AB-80DF-2E2E4A9E01E1}"/>
              </a:ext>
            </a:extLst>
          </p:cNvPr>
          <p:cNvSpPr/>
          <p:nvPr/>
        </p:nvSpPr>
        <p:spPr>
          <a:xfrm>
            <a:off x="3273137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DB9-F66E-CD9F-FF3C-BDBAF07F532B}"/>
              </a:ext>
            </a:extLst>
          </p:cNvPr>
          <p:cNvSpPr/>
          <p:nvPr/>
        </p:nvSpPr>
        <p:spPr>
          <a:xfrm>
            <a:off x="4052455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C0013E-B78B-70D7-5B47-8933419392BE}"/>
              </a:ext>
            </a:extLst>
          </p:cNvPr>
          <p:cNvSpPr/>
          <p:nvPr/>
        </p:nvSpPr>
        <p:spPr>
          <a:xfrm>
            <a:off x="5929747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B3E5E-4F84-83C1-9474-D02DD96334E7}"/>
              </a:ext>
            </a:extLst>
          </p:cNvPr>
          <p:cNvSpPr txBox="1"/>
          <p:nvPr/>
        </p:nvSpPr>
        <p:spPr>
          <a:xfrm>
            <a:off x="2519155" y="495089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6FA60-88A1-FE1A-D71E-907D7F132B18}"/>
              </a:ext>
            </a:extLst>
          </p:cNvPr>
          <p:cNvSpPr txBox="1"/>
          <p:nvPr/>
        </p:nvSpPr>
        <p:spPr>
          <a:xfrm>
            <a:off x="3194277" y="496009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suis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81B45-9FB6-CD6D-08C2-1316D31506DF}"/>
              </a:ext>
            </a:extLst>
          </p:cNvPr>
          <p:cNvSpPr txBox="1"/>
          <p:nvPr/>
        </p:nvSpPr>
        <p:spPr>
          <a:xfrm>
            <a:off x="3759594" y="49602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étudiant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E42AF-8808-0259-90F4-2D04F4612741}"/>
              </a:ext>
            </a:extLst>
          </p:cNvPr>
          <p:cNvSpPr txBox="1"/>
          <p:nvPr/>
        </p:nvSpPr>
        <p:spPr>
          <a:xfrm>
            <a:off x="5929748" y="2526926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62C9BA-5343-A69F-F688-7C3C74D88A14}"/>
              </a:ext>
            </a:extLst>
          </p:cNvPr>
          <p:cNvCxnSpPr>
            <a:stCxn id="25" idx="0"/>
            <a:endCxn id="19" idx="2"/>
          </p:cNvCxnSpPr>
          <p:nvPr/>
        </p:nvCxnSpPr>
        <p:spPr>
          <a:xfrm flipV="1">
            <a:off x="2710874" y="4481946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154B9-B2A1-7E8C-D004-E12394F313F9}"/>
              </a:ext>
            </a:extLst>
          </p:cNvPr>
          <p:cNvCxnSpPr>
            <a:stCxn id="26" idx="0"/>
            <a:endCxn id="20" idx="2"/>
          </p:cNvCxnSpPr>
          <p:nvPr/>
        </p:nvCxnSpPr>
        <p:spPr>
          <a:xfrm flipV="1">
            <a:off x="3490192" y="4481946"/>
            <a:ext cx="0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3A294E-7C86-EABE-BD59-D692A221697E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4269510" y="4481946"/>
            <a:ext cx="0" cy="47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DCC82B-A460-D0E7-4221-CE8CBBB8BCD3}"/>
              </a:ext>
            </a:extLst>
          </p:cNvPr>
          <p:cNvCxnSpPr>
            <a:stCxn id="22" idx="0"/>
            <a:endCxn id="28" idx="2"/>
          </p:cNvCxnSpPr>
          <p:nvPr/>
        </p:nvCxnSpPr>
        <p:spPr>
          <a:xfrm flipV="1">
            <a:off x="6146802" y="2896258"/>
            <a:ext cx="0" cy="53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C97A228-33A5-CF1C-0F47-E2A94200B8A0}"/>
              </a:ext>
            </a:extLst>
          </p:cNvPr>
          <p:cNvSpPr txBox="1"/>
          <p:nvPr/>
        </p:nvSpPr>
        <p:spPr>
          <a:xfrm>
            <a:off x="5606406" y="4945177"/>
            <a:ext cx="10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&lt;START&gt;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6908DA-65C1-E182-DB75-9BDA41A970A4}"/>
              </a:ext>
            </a:extLst>
          </p:cNvPr>
          <p:cNvCxnSpPr>
            <a:stCxn id="61" idx="0"/>
            <a:endCxn id="22" idx="2"/>
          </p:cNvCxnSpPr>
          <p:nvPr/>
        </p:nvCxnSpPr>
        <p:spPr>
          <a:xfrm flipV="1">
            <a:off x="6143649" y="4481946"/>
            <a:ext cx="315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BB277B4-34C2-D597-4DAB-ED0E2193C4FE}"/>
              </a:ext>
            </a:extLst>
          </p:cNvPr>
          <p:cNvSpPr/>
          <p:nvPr/>
        </p:nvSpPr>
        <p:spPr>
          <a:xfrm>
            <a:off x="2217683" y="3174124"/>
            <a:ext cx="2558589" cy="1492469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6EC4B96-BB74-9A5D-1F7E-2B4F921C7F3A}"/>
              </a:ext>
            </a:extLst>
          </p:cNvPr>
          <p:cNvSpPr/>
          <p:nvPr/>
        </p:nvSpPr>
        <p:spPr>
          <a:xfrm>
            <a:off x="5735470" y="3209239"/>
            <a:ext cx="4191185" cy="149246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980ACA-350C-1D2C-02FB-DB6E3772C6A5}"/>
              </a:ext>
            </a:extLst>
          </p:cNvPr>
          <p:cNvSpPr txBox="1"/>
          <p:nvPr/>
        </p:nvSpPr>
        <p:spPr>
          <a:xfrm>
            <a:off x="1603639" y="2748780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D749F-00A5-0FCD-8585-24E0A1D1663E}"/>
              </a:ext>
            </a:extLst>
          </p:cNvPr>
          <p:cNvSpPr txBox="1"/>
          <p:nvPr/>
        </p:nvSpPr>
        <p:spPr>
          <a:xfrm>
            <a:off x="5058845" y="2801477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Decoder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5B0F59-AD25-B0A4-E7DC-6C4C462036C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927928" y="3955473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54D145-B5C5-8A92-9D49-742C2664003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707246" y="3955473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C274372-C83D-29D3-B766-A3E0F24A731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486564" y="3955473"/>
            <a:ext cx="144318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9301AC-FE0B-694A-E22F-8AEAC7B1AAB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363856" y="3955473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6E14C6-7B48-849A-366E-79FDFEE46B2A}"/>
              </a:ext>
            </a:extLst>
          </p:cNvPr>
          <p:cNvCxnSpPr/>
          <p:nvPr/>
        </p:nvCxnSpPr>
        <p:spPr>
          <a:xfrm>
            <a:off x="5058845" y="4071938"/>
            <a:ext cx="547561" cy="1614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4C5EB0B-EC57-A23A-610B-90C3838F9E1F}"/>
              </a:ext>
            </a:extLst>
          </p:cNvPr>
          <p:cNvSpPr/>
          <p:nvPr/>
        </p:nvSpPr>
        <p:spPr>
          <a:xfrm>
            <a:off x="5735470" y="5545190"/>
            <a:ext cx="2857067" cy="728663"/>
          </a:xfrm>
          <a:prstGeom prst="wedgeRoundRectCallout">
            <a:avLst>
              <a:gd name="adj1" fmla="val -21181"/>
              <a:gd name="adj2" fmla="val 7204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last Encoder hidden state is fed to the Decoder</a:t>
            </a:r>
          </a:p>
        </p:txBody>
      </p:sp>
    </p:spTree>
    <p:extLst>
      <p:ext uri="{BB962C8B-B14F-4D97-AF65-F5344CB8AC3E}">
        <p14:creationId xmlns:p14="http://schemas.microsoft.com/office/powerpoint/2010/main" val="99156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A3CF-C81D-A231-C58B-D9285BA5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8E4DF-9B46-30F6-AB9E-B76F769B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data points, or the elements of each data points are arranged in specific sequence / chronological order.</a:t>
            </a:r>
          </a:p>
          <a:p>
            <a:r>
              <a:rPr lang="en-US"/>
              <a:t>Data points are not isolated, and the order in which they appear matters.</a:t>
            </a:r>
          </a:p>
        </p:txBody>
      </p:sp>
    </p:spTree>
    <p:extLst>
      <p:ext uri="{BB962C8B-B14F-4D97-AF65-F5344CB8AC3E}">
        <p14:creationId xmlns:p14="http://schemas.microsoft.com/office/powerpoint/2010/main" val="2611944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952F6C7-9EBB-14F7-E213-C949EA184791}"/>
              </a:ext>
            </a:extLst>
          </p:cNvPr>
          <p:cNvSpPr/>
          <p:nvPr/>
        </p:nvSpPr>
        <p:spPr>
          <a:xfrm>
            <a:off x="2547671" y="2566662"/>
            <a:ext cx="1992745" cy="86233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4713A-1935-08EE-9CEB-734F93951810}"/>
              </a:ext>
            </a:extLst>
          </p:cNvPr>
          <p:cNvSpPr/>
          <p:nvPr/>
        </p:nvSpPr>
        <p:spPr>
          <a:xfrm>
            <a:off x="2547671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C0C2EF-ABCE-36AB-80DF-2E2E4A9E01E1}"/>
              </a:ext>
            </a:extLst>
          </p:cNvPr>
          <p:cNvSpPr/>
          <p:nvPr/>
        </p:nvSpPr>
        <p:spPr>
          <a:xfrm>
            <a:off x="3326989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DB9-F66E-CD9F-FF3C-BDBAF07F532B}"/>
              </a:ext>
            </a:extLst>
          </p:cNvPr>
          <p:cNvSpPr/>
          <p:nvPr/>
        </p:nvSpPr>
        <p:spPr>
          <a:xfrm>
            <a:off x="4106307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C0013E-B78B-70D7-5B47-8933419392BE}"/>
              </a:ext>
            </a:extLst>
          </p:cNvPr>
          <p:cNvSpPr/>
          <p:nvPr/>
        </p:nvSpPr>
        <p:spPr>
          <a:xfrm>
            <a:off x="5983599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B3E5E-4F84-83C1-9474-D02DD96334E7}"/>
              </a:ext>
            </a:extLst>
          </p:cNvPr>
          <p:cNvSpPr txBox="1"/>
          <p:nvPr/>
        </p:nvSpPr>
        <p:spPr>
          <a:xfrm>
            <a:off x="2573007" y="629411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6FA60-88A1-FE1A-D71E-907D7F132B18}"/>
              </a:ext>
            </a:extLst>
          </p:cNvPr>
          <p:cNvSpPr txBox="1"/>
          <p:nvPr/>
        </p:nvSpPr>
        <p:spPr>
          <a:xfrm>
            <a:off x="3248129" y="630330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suis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81B45-9FB6-CD6D-08C2-1316D31506DF}"/>
              </a:ext>
            </a:extLst>
          </p:cNvPr>
          <p:cNvSpPr txBox="1"/>
          <p:nvPr/>
        </p:nvSpPr>
        <p:spPr>
          <a:xfrm>
            <a:off x="3813446" y="6303469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étudiant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E42AF-8808-0259-90F4-2D04F4612741}"/>
              </a:ext>
            </a:extLst>
          </p:cNvPr>
          <p:cNvSpPr txBox="1"/>
          <p:nvPr/>
        </p:nvSpPr>
        <p:spPr>
          <a:xfrm>
            <a:off x="5980446" y="2453773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62C9BA-5343-A69F-F688-7C3C74D88A14}"/>
              </a:ext>
            </a:extLst>
          </p:cNvPr>
          <p:cNvCxnSpPr>
            <a:stCxn id="25" idx="0"/>
            <a:endCxn id="19" idx="2"/>
          </p:cNvCxnSpPr>
          <p:nvPr/>
        </p:nvCxnSpPr>
        <p:spPr>
          <a:xfrm flipV="1">
            <a:off x="2764726" y="5825160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154B9-B2A1-7E8C-D004-E12394F313F9}"/>
              </a:ext>
            </a:extLst>
          </p:cNvPr>
          <p:cNvCxnSpPr>
            <a:stCxn id="26" idx="0"/>
            <a:endCxn id="20" idx="2"/>
          </p:cNvCxnSpPr>
          <p:nvPr/>
        </p:nvCxnSpPr>
        <p:spPr>
          <a:xfrm flipV="1">
            <a:off x="3544044" y="5825160"/>
            <a:ext cx="0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3A294E-7C86-EABE-BD59-D692A221697E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4323362" y="5825160"/>
            <a:ext cx="0" cy="47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DCC82B-A460-D0E7-4221-CE8CBBB8BCD3}"/>
              </a:ext>
            </a:extLst>
          </p:cNvPr>
          <p:cNvCxnSpPr>
            <a:cxnSpLocks/>
            <a:stCxn id="22" idx="0"/>
            <a:endCxn id="4" idx="5"/>
          </p:cNvCxnSpPr>
          <p:nvPr/>
        </p:nvCxnSpPr>
        <p:spPr>
          <a:xfrm flipH="1" flipV="1">
            <a:off x="2853109" y="4044754"/>
            <a:ext cx="3347545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C97A228-33A5-CF1C-0F47-E2A94200B8A0}"/>
              </a:ext>
            </a:extLst>
          </p:cNvPr>
          <p:cNvSpPr txBox="1"/>
          <p:nvPr/>
        </p:nvSpPr>
        <p:spPr>
          <a:xfrm>
            <a:off x="5660258" y="6288391"/>
            <a:ext cx="10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&lt;START&gt;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6908DA-65C1-E182-DB75-9BDA41A970A4}"/>
              </a:ext>
            </a:extLst>
          </p:cNvPr>
          <p:cNvCxnSpPr>
            <a:stCxn id="61" idx="0"/>
            <a:endCxn id="22" idx="2"/>
          </p:cNvCxnSpPr>
          <p:nvPr/>
        </p:nvCxnSpPr>
        <p:spPr>
          <a:xfrm flipV="1">
            <a:off x="6197501" y="5825160"/>
            <a:ext cx="315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BB277B4-34C2-D597-4DAB-ED0E2193C4FE}"/>
              </a:ext>
            </a:extLst>
          </p:cNvPr>
          <p:cNvSpPr/>
          <p:nvPr/>
        </p:nvSpPr>
        <p:spPr>
          <a:xfrm>
            <a:off x="2271535" y="4517338"/>
            <a:ext cx="2558589" cy="1492469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6EC4B96-BB74-9A5D-1F7E-2B4F921C7F3A}"/>
              </a:ext>
            </a:extLst>
          </p:cNvPr>
          <p:cNvSpPr/>
          <p:nvPr/>
        </p:nvSpPr>
        <p:spPr>
          <a:xfrm>
            <a:off x="5789322" y="4552453"/>
            <a:ext cx="4191185" cy="149246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980ACA-350C-1D2C-02FB-DB6E3772C6A5}"/>
              </a:ext>
            </a:extLst>
          </p:cNvPr>
          <p:cNvSpPr txBox="1"/>
          <p:nvPr/>
        </p:nvSpPr>
        <p:spPr>
          <a:xfrm>
            <a:off x="1312337" y="4357543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D749F-00A5-0FCD-8585-24E0A1D1663E}"/>
              </a:ext>
            </a:extLst>
          </p:cNvPr>
          <p:cNvSpPr txBox="1"/>
          <p:nvPr/>
        </p:nvSpPr>
        <p:spPr>
          <a:xfrm>
            <a:off x="7425293" y="4065129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Decoder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5B0F59-AD25-B0A4-E7DC-6C4C462036C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981780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54D145-B5C5-8A92-9D49-742C2664003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761098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C274372-C83D-29D3-B766-A3E0F24A731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540416" y="5298687"/>
            <a:ext cx="144318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9301AC-FE0B-694A-E22F-8AEAC7B1AAB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417708" y="5298687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95D0AFE-63A4-9B96-E39A-397DFFC5660A}"/>
              </a:ext>
            </a:extLst>
          </p:cNvPr>
          <p:cNvSpPr/>
          <p:nvPr/>
        </p:nvSpPr>
        <p:spPr>
          <a:xfrm>
            <a:off x="2653011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F6CF8F-33DC-ECE2-1850-8273FF93B531}"/>
              </a:ext>
            </a:extLst>
          </p:cNvPr>
          <p:cNvSpPr/>
          <p:nvPr/>
        </p:nvSpPr>
        <p:spPr>
          <a:xfrm>
            <a:off x="3425996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81B81-44E7-2153-4ADE-4EE5A20CBB6A}"/>
              </a:ext>
            </a:extLst>
          </p:cNvPr>
          <p:cNvSpPr/>
          <p:nvPr/>
        </p:nvSpPr>
        <p:spPr>
          <a:xfrm>
            <a:off x="4210322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C1862-296A-8244-FDF6-AE5DB1DAED70}"/>
              </a:ext>
            </a:extLst>
          </p:cNvPr>
          <p:cNvCxnSpPr>
            <a:cxnSpLocks/>
            <a:stCxn id="19" idx="0"/>
            <a:endCxn id="4" idx="4"/>
          </p:cNvCxnSpPr>
          <p:nvPr/>
        </p:nvCxnSpPr>
        <p:spPr>
          <a:xfrm flipV="1">
            <a:off x="2764726" y="4079557"/>
            <a:ext cx="5500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074E69-FC11-0691-4605-00C34356502B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3543211" y="4079557"/>
            <a:ext cx="833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4494EA-3C55-138C-4749-B664B3F4E78B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V="1">
            <a:off x="4323362" y="4079557"/>
            <a:ext cx="4175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0F0711-09F5-0219-1DA9-651EA7B4B08F}"/>
              </a:ext>
            </a:extLst>
          </p:cNvPr>
          <p:cNvCxnSpPr>
            <a:cxnSpLocks/>
            <a:stCxn id="22" idx="0"/>
            <a:endCxn id="9" idx="4"/>
          </p:cNvCxnSpPr>
          <p:nvPr/>
        </p:nvCxnSpPr>
        <p:spPr>
          <a:xfrm flipH="1" flipV="1">
            <a:off x="3543211" y="4079557"/>
            <a:ext cx="2657443" cy="6926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E999EF-4ECB-5142-B314-9B3151946CA2}"/>
              </a:ext>
            </a:extLst>
          </p:cNvPr>
          <p:cNvCxnSpPr>
            <a:cxnSpLocks/>
            <a:stCxn id="22" idx="0"/>
            <a:endCxn id="10" idx="5"/>
          </p:cNvCxnSpPr>
          <p:nvPr/>
        </p:nvCxnSpPr>
        <p:spPr>
          <a:xfrm flipH="1" flipV="1">
            <a:off x="4410420" y="4044754"/>
            <a:ext cx="1790234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6EBAF8-EC8C-AB0F-D482-EC16559DB5FF}"/>
              </a:ext>
            </a:extLst>
          </p:cNvPr>
          <p:cNvSpPr/>
          <p:nvPr/>
        </p:nvSpPr>
        <p:spPr>
          <a:xfrm>
            <a:off x="2686582" y="2691420"/>
            <a:ext cx="156286" cy="564464"/>
          </a:xfrm>
          <a:prstGeom prst="rect">
            <a:avLst/>
          </a:prstGeom>
          <a:solidFill>
            <a:srgbClr val="147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0EA907-C607-4700-2C24-221092BAB4BA}"/>
              </a:ext>
            </a:extLst>
          </p:cNvPr>
          <p:cNvSpPr/>
          <p:nvPr/>
        </p:nvSpPr>
        <p:spPr>
          <a:xfrm>
            <a:off x="3459567" y="2993968"/>
            <a:ext cx="156286" cy="261916"/>
          </a:xfrm>
          <a:prstGeom prst="rect">
            <a:avLst/>
          </a:prstGeom>
          <a:solidFill>
            <a:srgbClr val="B9E6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3909DC-DE60-51AF-3194-0300BCD4267C}"/>
              </a:ext>
            </a:extLst>
          </p:cNvPr>
          <p:cNvSpPr/>
          <p:nvPr/>
        </p:nvSpPr>
        <p:spPr>
          <a:xfrm>
            <a:off x="4243893" y="2893516"/>
            <a:ext cx="156286" cy="356404"/>
          </a:xfrm>
          <a:prstGeom prst="rect">
            <a:avLst/>
          </a:prstGeom>
          <a:solidFill>
            <a:srgbClr val="3AC9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A7017C-59BD-25F7-4333-85208C03627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770226" y="3398716"/>
            <a:ext cx="0" cy="443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C6411C-B893-1261-661D-3B0A2D579C3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327537" y="3429000"/>
            <a:ext cx="0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0AC329-FD88-DE66-20D6-01C48171A9AB}"/>
              </a:ext>
            </a:extLst>
          </p:cNvPr>
          <p:cNvCxnSpPr>
            <a:cxnSpLocks/>
            <a:stCxn id="9" idx="0"/>
            <a:endCxn id="42" idx="2"/>
          </p:cNvCxnSpPr>
          <p:nvPr/>
        </p:nvCxnSpPr>
        <p:spPr>
          <a:xfrm flipV="1">
            <a:off x="3543211" y="3429000"/>
            <a:ext cx="833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C0AD20F-D21A-E1FD-43BF-612ED0A7E332}"/>
              </a:ext>
            </a:extLst>
          </p:cNvPr>
          <p:cNvSpPr txBox="1"/>
          <p:nvPr/>
        </p:nvSpPr>
        <p:spPr>
          <a:xfrm>
            <a:off x="1053281" y="2566662"/>
            <a:ext cx="140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Probability</a:t>
            </a:r>
          </a:p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distribution</a:t>
            </a:r>
          </a:p>
        </p:txBody>
      </p:sp>
      <p:sp>
        <p:nvSpPr>
          <p:cNvPr id="70" name="Curved Right Arrow 69">
            <a:extLst>
              <a:ext uri="{FF2B5EF4-FFF2-40B4-BE49-F238E27FC236}">
                <a16:creationId xmlns:a16="http://schemas.microsoft.com/office/drawing/2014/main" id="{72127981-0745-4B94-47BC-9C50FC16E5E1}"/>
              </a:ext>
            </a:extLst>
          </p:cNvPr>
          <p:cNvSpPr/>
          <p:nvPr/>
        </p:nvSpPr>
        <p:spPr>
          <a:xfrm rot="10571153" flipH="1">
            <a:off x="2097116" y="1986509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5B7BF-0469-0B1E-11CD-3E553D5B3563}"/>
              </a:ext>
            </a:extLst>
          </p:cNvPr>
          <p:cNvSpPr/>
          <p:nvPr/>
        </p:nvSpPr>
        <p:spPr>
          <a:xfrm>
            <a:off x="2617579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EF180A2-9CAA-4D9A-1980-241235D8FAF3}"/>
              </a:ext>
            </a:extLst>
          </p:cNvPr>
          <p:cNvSpPr/>
          <p:nvPr/>
        </p:nvSpPr>
        <p:spPr>
          <a:xfrm>
            <a:off x="3425996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D5048F-460F-7643-FB40-283BF43DB013}"/>
              </a:ext>
            </a:extLst>
          </p:cNvPr>
          <p:cNvSpPr/>
          <p:nvPr/>
        </p:nvSpPr>
        <p:spPr>
          <a:xfrm>
            <a:off x="4174890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394B4D4-5D7F-AD3D-9D1C-1CD28152CF8D}"/>
              </a:ext>
            </a:extLst>
          </p:cNvPr>
          <p:cNvCxnSpPr>
            <a:endCxn id="71" idx="4"/>
          </p:cNvCxnSpPr>
          <p:nvPr/>
        </p:nvCxnSpPr>
        <p:spPr>
          <a:xfrm flipV="1">
            <a:off x="2734793" y="2172290"/>
            <a:ext cx="1" cy="394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AE7B35D-5447-E687-F3FA-363A2236DDB6}"/>
              </a:ext>
            </a:extLst>
          </p:cNvPr>
          <p:cNvCxnSpPr>
            <a:stCxn id="42" idx="0"/>
            <a:endCxn id="72" idx="4"/>
          </p:cNvCxnSpPr>
          <p:nvPr/>
        </p:nvCxnSpPr>
        <p:spPr>
          <a:xfrm flipH="1" flipV="1">
            <a:off x="3543211" y="2172290"/>
            <a:ext cx="833" cy="394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5057FE5-1E4A-B821-B1F2-B872AA519F3E}"/>
              </a:ext>
            </a:extLst>
          </p:cNvPr>
          <p:cNvCxnSpPr>
            <a:endCxn id="73" idx="4"/>
          </p:cNvCxnSpPr>
          <p:nvPr/>
        </p:nvCxnSpPr>
        <p:spPr>
          <a:xfrm flipV="1">
            <a:off x="4292104" y="2172290"/>
            <a:ext cx="1" cy="394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itle 109">
            <a:extLst>
              <a:ext uri="{FF2B5EF4-FFF2-40B4-BE49-F238E27FC236}">
                <a16:creationId xmlns:a16="http://schemas.microsoft.com/office/drawing/2014/main" id="{22B18E0E-58C6-3B03-ACEC-EF2C7BC2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D02C83-7BBA-6046-82FD-B5CCD780832C}"/>
              </a:ext>
            </a:extLst>
          </p:cNvPr>
          <p:cNvSpPr/>
          <p:nvPr/>
        </p:nvSpPr>
        <p:spPr>
          <a:xfrm>
            <a:off x="2547671" y="1032840"/>
            <a:ext cx="1992745" cy="4724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Attention output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1B5A1A0-E628-70F2-1729-CE97AEB41FE5}"/>
              </a:ext>
            </a:extLst>
          </p:cNvPr>
          <p:cNvCxnSpPr>
            <a:stCxn id="71" idx="0"/>
          </p:cNvCxnSpPr>
          <p:nvPr/>
        </p:nvCxnSpPr>
        <p:spPr>
          <a:xfrm flipH="1" flipV="1">
            <a:off x="2734793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1BCE7DE-EF0D-2E19-5784-02AE1B5BC90F}"/>
              </a:ext>
            </a:extLst>
          </p:cNvPr>
          <p:cNvCxnSpPr>
            <a:stCxn id="72" idx="0"/>
          </p:cNvCxnSpPr>
          <p:nvPr/>
        </p:nvCxnSpPr>
        <p:spPr>
          <a:xfrm flipH="1" flipV="1">
            <a:off x="3539761" y="1505243"/>
            <a:ext cx="3450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D7FC765-5A4A-A728-E110-E3C07D003968}"/>
              </a:ext>
            </a:extLst>
          </p:cNvPr>
          <p:cNvCxnSpPr>
            <a:stCxn id="73" idx="0"/>
          </p:cNvCxnSpPr>
          <p:nvPr/>
        </p:nvCxnSpPr>
        <p:spPr>
          <a:xfrm flipH="1" flipV="1">
            <a:off x="4292104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91BB8CDD-75C4-46EA-B71B-EF05F7BF7302}"/>
              </a:ext>
            </a:extLst>
          </p:cNvPr>
          <p:cNvSpPr/>
          <p:nvPr/>
        </p:nvSpPr>
        <p:spPr>
          <a:xfrm>
            <a:off x="6080286" y="3590236"/>
            <a:ext cx="234429" cy="2376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CFDFA03-3F70-5A3B-B6AB-3FBB0621DA5E}"/>
              </a:ext>
            </a:extLst>
          </p:cNvPr>
          <p:cNvCxnSpPr>
            <a:stCxn id="111" idx="3"/>
            <a:endCxn id="120" idx="1"/>
          </p:cNvCxnSpPr>
          <p:nvPr/>
        </p:nvCxnSpPr>
        <p:spPr>
          <a:xfrm>
            <a:off x="4540416" y="1269042"/>
            <a:ext cx="1574201" cy="2355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575A260-E966-279F-E942-14CE086A5985}"/>
              </a:ext>
            </a:extLst>
          </p:cNvPr>
          <p:cNvCxnSpPr>
            <a:stCxn id="22" idx="0"/>
            <a:endCxn id="120" idx="4"/>
          </p:cNvCxnSpPr>
          <p:nvPr/>
        </p:nvCxnSpPr>
        <p:spPr>
          <a:xfrm flipH="1" flipV="1">
            <a:off x="6197501" y="3827886"/>
            <a:ext cx="3153" cy="94432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0EA5503-1D3D-6A94-557B-9CB2889ECC4A}"/>
              </a:ext>
            </a:extLst>
          </p:cNvPr>
          <p:cNvCxnSpPr>
            <a:stCxn id="120" idx="0"/>
            <a:endCxn id="28" idx="2"/>
          </p:cNvCxnSpPr>
          <p:nvPr/>
        </p:nvCxnSpPr>
        <p:spPr>
          <a:xfrm flipH="1" flipV="1">
            <a:off x="6197500" y="2823105"/>
            <a:ext cx="1" cy="767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5A69DD-1EF6-D65E-8AE8-F61124585FF5}"/>
              </a:ext>
            </a:extLst>
          </p:cNvPr>
          <p:cNvSpPr txBox="1"/>
          <p:nvPr/>
        </p:nvSpPr>
        <p:spPr>
          <a:xfrm>
            <a:off x="6116237" y="1308494"/>
            <a:ext cx="404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Now, try to pay </a:t>
            </a:r>
            <a:r>
              <a:rPr lang="en-US" sz="2800">
                <a:solidFill>
                  <a:srgbClr val="FF0000"/>
                </a:solidFill>
              </a:rPr>
              <a:t>attention</a:t>
            </a:r>
            <a:r>
              <a:rPr lang="en-US" sz="2800"/>
              <a:t>!</a:t>
            </a:r>
          </a:p>
        </p:txBody>
      </p:sp>
      <p:sp>
        <p:nvSpPr>
          <p:cNvPr id="107" name="Curved Right Arrow 106">
            <a:extLst>
              <a:ext uri="{FF2B5EF4-FFF2-40B4-BE49-F238E27FC236}">
                <a16:creationId xmlns:a16="http://schemas.microsoft.com/office/drawing/2014/main" id="{C38D575D-3FAB-4FBF-A0BB-C5E3D8430265}"/>
              </a:ext>
            </a:extLst>
          </p:cNvPr>
          <p:cNvSpPr/>
          <p:nvPr/>
        </p:nvSpPr>
        <p:spPr>
          <a:xfrm rot="10571153" flipH="1">
            <a:off x="2871822" y="2077357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Curved Right Arrow 107">
            <a:extLst>
              <a:ext uri="{FF2B5EF4-FFF2-40B4-BE49-F238E27FC236}">
                <a16:creationId xmlns:a16="http://schemas.microsoft.com/office/drawing/2014/main" id="{F63F1952-1E87-3561-538C-9D13747B1313}"/>
              </a:ext>
            </a:extLst>
          </p:cNvPr>
          <p:cNvSpPr/>
          <p:nvPr/>
        </p:nvSpPr>
        <p:spPr>
          <a:xfrm rot="10571153" flipH="1">
            <a:off x="3657187" y="2077358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8" grpId="0"/>
      <p:bldP spid="4" grpId="0" animBg="1"/>
      <p:bldP spid="9" grpId="0" animBg="1"/>
      <p:bldP spid="10" grpId="0" animBg="1"/>
      <p:bldP spid="37" grpId="0" animBg="1"/>
      <p:bldP spid="39" grpId="0" animBg="1"/>
      <p:bldP spid="40" grpId="0" animBg="1"/>
      <p:bldP spid="54" grpId="0"/>
      <p:bldP spid="70" grpId="0" animBg="1"/>
      <p:bldP spid="71" grpId="0" animBg="1"/>
      <p:bldP spid="72" grpId="0" animBg="1"/>
      <p:bldP spid="73" grpId="0" animBg="1"/>
      <p:bldP spid="111" grpId="0" animBg="1"/>
      <p:bldP spid="120" grpId="0" animBg="1"/>
      <p:bldP spid="107" grpId="0" animBg="1"/>
      <p:bldP spid="10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952F6C7-9EBB-14F7-E213-C949EA184791}"/>
              </a:ext>
            </a:extLst>
          </p:cNvPr>
          <p:cNvSpPr/>
          <p:nvPr/>
        </p:nvSpPr>
        <p:spPr>
          <a:xfrm>
            <a:off x="2547671" y="2566662"/>
            <a:ext cx="1992745" cy="86233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4713A-1935-08EE-9CEB-734F93951810}"/>
              </a:ext>
            </a:extLst>
          </p:cNvPr>
          <p:cNvSpPr/>
          <p:nvPr/>
        </p:nvSpPr>
        <p:spPr>
          <a:xfrm>
            <a:off x="2547671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C0C2EF-ABCE-36AB-80DF-2E2E4A9E01E1}"/>
              </a:ext>
            </a:extLst>
          </p:cNvPr>
          <p:cNvSpPr/>
          <p:nvPr/>
        </p:nvSpPr>
        <p:spPr>
          <a:xfrm>
            <a:off x="3326989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DB9-F66E-CD9F-FF3C-BDBAF07F532B}"/>
              </a:ext>
            </a:extLst>
          </p:cNvPr>
          <p:cNvSpPr/>
          <p:nvPr/>
        </p:nvSpPr>
        <p:spPr>
          <a:xfrm>
            <a:off x="4106307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C0013E-B78B-70D7-5B47-8933419392BE}"/>
              </a:ext>
            </a:extLst>
          </p:cNvPr>
          <p:cNvSpPr/>
          <p:nvPr/>
        </p:nvSpPr>
        <p:spPr>
          <a:xfrm>
            <a:off x="5983599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B3E5E-4F84-83C1-9474-D02DD96334E7}"/>
              </a:ext>
            </a:extLst>
          </p:cNvPr>
          <p:cNvSpPr txBox="1"/>
          <p:nvPr/>
        </p:nvSpPr>
        <p:spPr>
          <a:xfrm>
            <a:off x="2573007" y="629411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6FA60-88A1-FE1A-D71E-907D7F132B18}"/>
              </a:ext>
            </a:extLst>
          </p:cNvPr>
          <p:cNvSpPr txBox="1"/>
          <p:nvPr/>
        </p:nvSpPr>
        <p:spPr>
          <a:xfrm>
            <a:off x="3248129" y="630330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suis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81B45-9FB6-CD6D-08C2-1316D31506DF}"/>
              </a:ext>
            </a:extLst>
          </p:cNvPr>
          <p:cNvSpPr txBox="1"/>
          <p:nvPr/>
        </p:nvSpPr>
        <p:spPr>
          <a:xfrm>
            <a:off x="3813446" y="6303469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étudiant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E42AF-8808-0259-90F4-2D04F4612741}"/>
              </a:ext>
            </a:extLst>
          </p:cNvPr>
          <p:cNvSpPr txBox="1"/>
          <p:nvPr/>
        </p:nvSpPr>
        <p:spPr>
          <a:xfrm>
            <a:off x="5980446" y="2453773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62C9BA-5343-A69F-F688-7C3C74D88A14}"/>
              </a:ext>
            </a:extLst>
          </p:cNvPr>
          <p:cNvCxnSpPr>
            <a:stCxn id="25" idx="0"/>
            <a:endCxn id="19" idx="2"/>
          </p:cNvCxnSpPr>
          <p:nvPr/>
        </p:nvCxnSpPr>
        <p:spPr>
          <a:xfrm flipV="1">
            <a:off x="2764726" y="5825160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154B9-B2A1-7E8C-D004-E12394F313F9}"/>
              </a:ext>
            </a:extLst>
          </p:cNvPr>
          <p:cNvCxnSpPr>
            <a:stCxn id="26" idx="0"/>
            <a:endCxn id="20" idx="2"/>
          </p:cNvCxnSpPr>
          <p:nvPr/>
        </p:nvCxnSpPr>
        <p:spPr>
          <a:xfrm flipV="1">
            <a:off x="3544044" y="5825160"/>
            <a:ext cx="0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3A294E-7C86-EABE-BD59-D692A221697E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4323362" y="5825160"/>
            <a:ext cx="0" cy="47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DCC82B-A460-D0E7-4221-CE8CBBB8BCD3}"/>
              </a:ext>
            </a:extLst>
          </p:cNvPr>
          <p:cNvCxnSpPr>
            <a:cxnSpLocks/>
            <a:stCxn id="3" idx="0"/>
            <a:endCxn id="4" idx="5"/>
          </p:cNvCxnSpPr>
          <p:nvPr/>
        </p:nvCxnSpPr>
        <p:spPr>
          <a:xfrm flipH="1" flipV="1">
            <a:off x="2853109" y="4044754"/>
            <a:ext cx="4126031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C97A228-33A5-CF1C-0F47-E2A94200B8A0}"/>
              </a:ext>
            </a:extLst>
          </p:cNvPr>
          <p:cNvSpPr txBox="1"/>
          <p:nvPr/>
        </p:nvSpPr>
        <p:spPr>
          <a:xfrm>
            <a:off x="5660258" y="6288391"/>
            <a:ext cx="10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&lt;START&gt;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6908DA-65C1-E182-DB75-9BDA41A970A4}"/>
              </a:ext>
            </a:extLst>
          </p:cNvPr>
          <p:cNvCxnSpPr>
            <a:stCxn id="61" idx="0"/>
            <a:endCxn id="22" idx="2"/>
          </p:cNvCxnSpPr>
          <p:nvPr/>
        </p:nvCxnSpPr>
        <p:spPr>
          <a:xfrm flipV="1">
            <a:off x="6197501" y="5825160"/>
            <a:ext cx="315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BB277B4-34C2-D597-4DAB-ED0E2193C4FE}"/>
              </a:ext>
            </a:extLst>
          </p:cNvPr>
          <p:cNvSpPr/>
          <p:nvPr/>
        </p:nvSpPr>
        <p:spPr>
          <a:xfrm>
            <a:off x="2271535" y="4517338"/>
            <a:ext cx="2558589" cy="1492469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6EC4B96-BB74-9A5D-1F7E-2B4F921C7F3A}"/>
              </a:ext>
            </a:extLst>
          </p:cNvPr>
          <p:cNvSpPr/>
          <p:nvPr/>
        </p:nvSpPr>
        <p:spPr>
          <a:xfrm>
            <a:off x="5789322" y="4552453"/>
            <a:ext cx="4191185" cy="149246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980ACA-350C-1D2C-02FB-DB6E3772C6A5}"/>
              </a:ext>
            </a:extLst>
          </p:cNvPr>
          <p:cNvSpPr txBox="1"/>
          <p:nvPr/>
        </p:nvSpPr>
        <p:spPr>
          <a:xfrm>
            <a:off x="1312337" y="4357543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D749F-00A5-0FCD-8585-24E0A1D1663E}"/>
              </a:ext>
            </a:extLst>
          </p:cNvPr>
          <p:cNvSpPr txBox="1"/>
          <p:nvPr/>
        </p:nvSpPr>
        <p:spPr>
          <a:xfrm>
            <a:off x="7425293" y="4065129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Decoder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5B0F59-AD25-B0A4-E7DC-6C4C462036C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981780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54D145-B5C5-8A92-9D49-742C2664003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761098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C274372-C83D-29D3-B766-A3E0F24A731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540416" y="5298687"/>
            <a:ext cx="144318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9301AC-FE0B-694A-E22F-8AEAC7B1AAB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417708" y="5298687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95D0AFE-63A4-9B96-E39A-397DFFC5660A}"/>
              </a:ext>
            </a:extLst>
          </p:cNvPr>
          <p:cNvSpPr/>
          <p:nvPr/>
        </p:nvSpPr>
        <p:spPr>
          <a:xfrm>
            <a:off x="2653011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F6CF8F-33DC-ECE2-1850-8273FF93B531}"/>
              </a:ext>
            </a:extLst>
          </p:cNvPr>
          <p:cNvSpPr/>
          <p:nvPr/>
        </p:nvSpPr>
        <p:spPr>
          <a:xfrm>
            <a:off x="3425996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81B81-44E7-2153-4ADE-4EE5A20CBB6A}"/>
              </a:ext>
            </a:extLst>
          </p:cNvPr>
          <p:cNvSpPr/>
          <p:nvPr/>
        </p:nvSpPr>
        <p:spPr>
          <a:xfrm>
            <a:off x="4210322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C1862-296A-8244-FDF6-AE5DB1DAED70}"/>
              </a:ext>
            </a:extLst>
          </p:cNvPr>
          <p:cNvCxnSpPr>
            <a:cxnSpLocks/>
            <a:stCxn id="19" idx="0"/>
            <a:endCxn id="4" idx="4"/>
          </p:cNvCxnSpPr>
          <p:nvPr/>
        </p:nvCxnSpPr>
        <p:spPr>
          <a:xfrm flipV="1">
            <a:off x="2764726" y="4079557"/>
            <a:ext cx="5500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074E69-FC11-0691-4605-00C34356502B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3543211" y="4079557"/>
            <a:ext cx="833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4494EA-3C55-138C-4749-B664B3F4E78B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V="1">
            <a:off x="4323362" y="4079557"/>
            <a:ext cx="4175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0F0711-09F5-0219-1DA9-651EA7B4B08F}"/>
              </a:ext>
            </a:extLst>
          </p:cNvPr>
          <p:cNvCxnSpPr>
            <a:cxnSpLocks/>
            <a:stCxn id="3" idx="0"/>
            <a:endCxn id="9" idx="4"/>
          </p:cNvCxnSpPr>
          <p:nvPr/>
        </p:nvCxnSpPr>
        <p:spPr>
          <a:xfrm flipH="1" flipV="1">
            <a:off x="3543211" y="4079557"/>
            <a:ext cx="3435929" cy="6926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E999EF-4ECB-5142-B314-9B3151946CA2}"/>
              </a:ext>
            </a:extLst>
          </p:cNvPr>
          <p:cNvCxnSpPr>
            <a:cxnSpLocks/>
            <a:stCxn id="3" idx="0"/>
            <a:endCxn id="10" idx="5"/>
          </p:cNvCxnSpPr>
          <p:nvPr/>
        </p:nvCxnSpPr>
        <p:spPr>
          <a:xfrm flipH="1" flipV="1">
            <a:off x="4410420" y="4044754"/>
            <a:ext cx="2568720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6EBAF8-EC8C-AB0F-D482-EC16559DB5FF}"/>
              </a:ext>
            </a:extLst>
          </p:cNvPr>
          <p:cNvSpPr/>
          <p:nvPr/>
        </p:nvSpPr>
        <p:spPr>
          <a:xfrm>
            <a:off x="3471746" y="2610071"/>
            <a:ext cx="156286" cy="638415"/>
          </a:xfrm>
          <a:prstGeom prst="rect">
            <a:avLst/>
          </a:prstGeom>
          <a:solidFill>
            <a:srgbClr val="147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0EA907-C607-4700-2C24-221092BAB4BA}"/>
              </a:ext>
            </a:extLst>
          </p:cNvPr>
          <p:cNvSpPr/>
          <p:nvPr/>
        </p:nvSpPr>
        <p:spPr>
          <a:xfrm>
            <a:off x="2690023" y="3145581"/>
            <a:ext cx="156286" cy="96326"/>
          </a:xfrm>
          <a:prstGeom prst="rect">
            <a:avLst/>
          </a:prstGeom>
          <a:solidFill>
            <a:srgbClr val="B9E6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3909DC-DE60-51AF-3194-0300BCD4267C}"/>
              </a:ext>
            </a:extLst>
          </p:cNvPr>
          <p:cNvSpPr/>
          <p:nvPr/>
        </p:nvSpPr>
        <p:spPr>
          <a:xfrm>
            <a:off x="4243893" y="3004442"/>
            <a:ext cx="156286" cy="245477"/>
          </a:xfrm>
          <a:prstGeom prst="rect">
            <a:avLst/>
          </a:prstGeom>
          <a:solidFill>
            <a:srgbClr val="3AC9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A7017C-59BD-25F7-4333-85208C03627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770226" y="3398716"/>
            <a:ext cx="0" cy="443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C6411C-B893-1261-661D-3B0A2D579C3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327537" y="3429000"/>
            <a:ext cx="0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0AC329-FD88-DE66-20D6-01C48171A9AB}"/>
              </a:ext>
            </a:extLst>
          </p:cNvPr>
          <p:cNvCxnSpPr>
            <a:cxnSpLocks/>
            <a:stCxn id="9" idx="0"/>
            <a:endCxn id="42" idx="2"/>
          </p:cNvCxnSpPr>
          <p:nvPr/>
        </p:nvCxnSpPr>
        <p:spPr>
          <a:xfrm flipV="1">
            <a:off x="3543211" y="3429000"/>
            <a:ext cx="833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C0AD20F-D21A-E1FD-43BF-612ED0A7E332}"/>
              </a:ext>
            </a:extLst>
          </p:cNvPr>
          <p:cNvSpPr txBox="1"/>
          <p:nvPr/>
        </p:nvSpPr>
        <p:spPr>
          <a:xfrm>
            <a:off x="1098087" y="2603589"/>
            <a:ext cx="140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Probability</a:t>
            </a:r>
          </a:p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distribution</a:t>
            </a:r>
          </a:p>
        </p:txBody>
      </p:sp>
      <p:sp>
        <p:nvSpPr>
          <p:cNvPr id="70" name="Curved Right Arrow 69">
            <a:extLst>
              <a:ext uri="{FF2B5EF4-FFF2-40B4-BE49-F238E27FC236}">
                <a16:creationId xmlns:a16="http://schemas.microsoft.com/office/drawing/2014/main" id="{72127981-0745-4B94-47BC-9C50FC16E5E1}"/>
              </a:ext>
            </a:extLst>
          </p:cNvPr>
          <p:cNvSpPr/>
          <p:nvPr/>
        </p:nvSpPr>
        <p:spPr>
          <a:xfrm rot="10571153" flipH="1">
            <a:off x="2097116" y="1986509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5B7BF-0469-0B1E-11CD-3E553D5B3563}"/>
              </a:ext>
            </a:extLst>
          </p:cNvPr>
          <p:cNvSpPr/>
          <p:nvPr/>
        </p:nvSpPr>
        <p:spPr>
          <a:xfrm>
            <a:off x="2617579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EF180A2-9CAA-4D9A-1980-241235D8FAF3}"/>
              </a:ext>
            </a:extLst>
          </p:cNvPr>
          <p:cNvSpPr/>
          <p:nvPr/>
        </p:nvSpPr>
        <p:spPr>
          <a:xfrm>
            <a:off x="3425996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D5048F-460F-7643-FB40-283BF43DB013}"/>
              </a:ext>
            </a:extLst>
          </p:cNvPr>
          <p:cNvSpPr/>
          <p:nvPr/>
        </p:nvSpPr>
        <p:spPr>
          <a:xfrm>
            <a:off x="4174890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394B4D4-5D7F-AD3D-9D1C-1CD28152CF8D}"/>
              </a:ext>
            </a:extLst>
          </p:cNvPr>
          <p:cNvCxnSpPr>
            <a:endCxn id="71" idx="4"/>
          </p:cNvCxnSpPr>
          <p:nvPr/>
        </p:nvCxnSpPr>
        <p:spPr>
          <a:xfrm flipV="1">
            <a:off x="2734793" y="2172290"/>
            <a:ext cx="1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AE7B35D-5447-E687-F3FA-363A2236DDB6}"/>
              </a:ext>
            </a:extLst>
          </p:cNvPr>
          <p:cNvCxnSpPr>
            <a:stCxn id="42" idx="0"/>
            <a:endCxn id="72" idx="4"/>
          </p:cNvCxnSpPr>
          <p:nvPr/>
        </p:nvCxnSpPr>
        <p:spPr>
          <a:xfrm flipH="1" flipV="1">
            <a:off x="3543211" y="2172290"/>
            <a:ext cx="833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5057FE5-1E4A-B821-B1F2-B872AA519F3E}"/>
              </a:ext>
            </a:extLst>
          </p:cNvPr>
          <p:cNvCxnSpPr>
            <a:endCxn id="73" idx="4"/>
          </p:cNvCxnSpPr>
          <p:nvPr/>
        </p:nvCxnSpPr>
        <p:spPr>
          <a:xfrm flipV="1">
            <a:off x="4292104" y="2172290"/>
            <a:ext cx="1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itle 109">
            <a:extLst>
              <a:ext uri="{FF2B5EF4-FFF2-40B4-BE49-F238E27FC236}">
                <a16:creationId xmlns:a16="http://schemas.microsoft.com/office/drawing/2014/main" id="{22B18E0E-58C6-3B03-ACEC-EF2C7BC2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D02C83-7BBA-6046-82FD-B5CCD780832C}"/>
              </a:ext>
            </a:extLst>
          </p:cNvPr>
          <p:cNvSpPr/>
          <p:nvPr/>
        </p:nvSpPr>
        <p:spPr>
          <a:xfrm>
            <a:off x="2547671" y="1032840"/>
            <a:ext cx="1992745" cy="4724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Attention output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1B5A1A0-E628-70F2-1729-CE97AEB41FE5}"/>
              </a:ext>
            </a:extLst>
          </p:cNvPr>
          <p:cNvCxnSpPr>
            <a:stCxn id="71" idx="0"/>
          </p:cNvCxnSpPr>
          <p:nvPr/>
        </p:nvCxnSpPr>
        <p:spPr>
          <a:xfrm flipH="1" flipV="1">
            <a:off x="2734793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1BCE7DE-EF0D-2E19-5784-02AE1B5BC90F}"/>
              </a:ext>
            </a:extLst>
          </p:cNvPr>
          <p:cNvCxnSpPr>
            <a:stCxn id="72" idx="0"/>
          </p:cNvCxnSpPr>
          <p:nvPr/>
        </p:nvCxnSpPr>
        <p:spPr>
          <a:xfrm flipH="1" flipV="1">
            <a:off x="3539761" y="1505243"/>
            <a:ext cx="3450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D7FC765-5A4A-A728-E110-E3C07D003968}"/>
              </a:ext>
            </a:extLst>
          </p:cNvPr>
          <p:cNvCxnSpPr>
            <a:stCxn id="73" idx="0"/>
          </p:cNvCxnSpPr>
          <p:nvPr/>
        </p:nvCxnSpPr>
        <p:spPr>
          <a:xfrm flipH="1" flipV="1">
            <a:off x="4292104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CFDFA03-3F70-5A3B-B6AB-3FBB0621DA5E}"/>
              </a:ext>
            </a:extLst>
          </p:cNvPr>
          <p:cNvCxnSpPr>
            <a:cxnSpLocks/>
            <a:stCxn id="111" idx="3"/>
            <a:endCxn id="12" idx="2"/>
          </p:cNvCxnSpPr>
          <p:nvPr/>
        </p:nvCxnSpPr>
        <p:spPr>
          <a:xfrm>
            <a:off x="4540416" y="1269042"/>
            <a:ext cx="2319756" cy="2440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5A69DD-1EF6-D65E-8AE8-F61124585FF5}"/>
              </a:ext>
            </a:extLst>
          </p:cNvPr>
          <p:cNvSpPr txBox="1"/>
          <p:nvPr/>
        </p:nvSpPr>
        <p:spPr>
          <a:xfrm>
            <a:off x="6116237" y="1308494"/>
            <a:ext cx="404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Now, try to pay </a:t>
            </a:r>
            <a:r>
              <a:rPr lang="en-US" sz="2800">
                <a:solidFill>
                  <a:srgbClr val="FF0000"/>
                </a:solidFill>
              </a:rPr>
              <a:t>attention</a:t>
            </a:r>
            <a:r>
              <a:rPr lang="en-US" sz="2800"/>
              <a:t>!</a:t>
            </a:r>
          </a:p>
        </p:txBody>
      </p:sp>
      <p:sp>
        <p:nvSpPr>
          <p:cNvPr id="107" name="Curved Right Arrow 106">
            <a:extLst>
              <a:ext uri="{FF2B5EF4-FFF2-40B4-BE49-F238E27FC236}">
                <a16:creationId xmlns:a16="http://schemas.microsoft.com/office/drawing/2014/main" id="{C38D575D-3FAB-4FBF-A0BB-C5E3D8430265}"/>
              </a:ext>
            </a:extLst>
          </p:cNvPr>
          <p:cNvSpPr/>
          <p:nvPr/>
        </p:nvSpPr>
        <p:spPr>
          <a:xfrm rot="10571153" flipH="1">
            <a:off x="2871822" y="2077357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Curved Right Arrow 107">
            <a:extLst>
              <a:ext uri="{FF2B5EF4-FFF2-40B4-BE49-F238E27FC236}">
                <a16:creationId xmlns:a16="http://schemas.microsoft.com/office/drawing/2014/main" id="{F63F1952-1E87-3561-538C-9D13747B1313}"/>
              </a:ext>
            </a:extLst>
          </p:cNvPr>
          <p:cNvSpPr/>
          <p:nvPr/>
        </p:nvSpPr>
        <p:spPr>
          <a:xfrm rot="10571153" flipH="1">
            <a:off x="3657187" y="2077358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307661-9906-21FB-4226-B086F6BC5984}"/>
              </a:ext>
            </a:extLst>
          </p:cNvPr>
          <p:cNvSpPr/>
          <p:nvPr/>
        </p:nvSpPr>
        <p:spPr>
          <a:xfrm>
            <a:off x="6762085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088FC-0CFD-2249-478F-49E09E6A6D93}"/>
              </a:ext>
            </a:extLst>
          </p:cNvPr>
          <p:cNvSpPr txBox="1"/>
          <p:nvPr/>
        </p:nvSpPr>
        <p:spPr>
          <a:xfrm>
            <a:off x="6718805" y="2453773"/>
            <a:ext cx="52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8F6F4A-C1A7-98C4-190F-672AB4B3E0A0}"/>
              </a:ext>
            </a:extLst>
          </p:cNvPr>
          <p:cNvSpPr/>
          <p:nvPr/>
        </p:nvSpPr>
        <p:spPr>
          <a:xfrm>
            <a:off x="6860172" y="3590236"/>
            <a:ext cx="234429" cy="2376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6CA59A-B565-4581-740E-EA7A04779E90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6977387" y="2823105"/>
            <a:ext cx="5596" cy="767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D2B0C9-A08C-D9C2-8731-13CC7458D717}"/>
              </a:ext>
            </a:extLst>
          </p:cNvPr>
          <p:cNvSpPr txBox="1"/>
          <p:nvPr/>
        </p:nvSpPr>
        <p:spPr>
          <a:xfrm>
            <a:off x="6755575" y="6288391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92AF85-36C6-3711-02C7-ABF5F0C9E35A}"/>
              </a:ext>
            </a:extLst>
          </p:cNvPr>
          <p:cNvCxnSpPr>
            <a:stCxn id="23" idx="0"/>
            <a:endCxn id="3" idx="2"/>
          </p:cNvCxnSpPr>
          <p:nvPr/>
        </p:nvCxnSpPr>
        <p:spPr>
          <a:xfrm flipV="1">
            <a:off x="6972629" y="5825160"/>
            <a:ext cx="6511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21D1E2-673C-FF52-59E4-3168DE767727}"/>
              </a:ext>
            </a:extLst>
          </p:cNvPr>
          <p:cNvCxnSpPr>
            <a:stCxn id="3" idx="0"/>
            <a:endCxn id="12" idx="4"/>
          </p:cNvCxnSpPr>
          <p:nvPr/>
        </p:nvCxnSpPr>
        <p:spPr>
          <a:xfrm flipH="1" flipV="1">
            <a:off x="6977387" y="3827886"/>
            <a:ext cx="1753" cy="944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98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" grpId="0" animBg="1"/>
      <p:bldP spid="9" grpId="0" animBg="1"/>
      <p:bldP spid="10" grpId="0" animBg="1"/>
      <p:bldP spid="37" grpId="0" animBg="1"/>
      <p:bldP spid="39" grpId="0" animBg="1"/>
      <p:bldP spid="40" grpId="0" animBg="1"/>
      <p:bldP spid="54" grpId="0"/>
      <p:bldP spid="70" grpId="0" animBg="1"/>
      <p:bldP spid="71" grpId="0" animBg="1"/>
      <p:bldP spid="72" grpId="0" animBg="1"/>
      <p:bldP spid="73" grpId="0" animBg="1"/>
      <p:bldP spid="111" grpId="0" animBg="1"/>
      <p:bldP spid="107" grpId="0" animBg="1"/>
      <p:bldP spid="108" grpId="0" animBg="1"/>
      <p:bldP spid="11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952F6C7-9EBB-14F7-E213-C949EA184791}"/>
              </a:ext>
            </a:extLst>
          </p:cNvPr>
          <p:cNvSpPr/>
          <p:nvPr/>
        </p:nvSpPr>
        <p:spPr>
          <a:xfrm>
            <a:off x="2547671" y="2566662"/>
            <a:ext cx="1992745" cy="86233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4713A-1935-08EE-9CEB-734F93951810}"/>
              </a:ext>
            </a:extLst>
          </p:cNvPr>
          <p:cNvSpPr/>
          <p:nvPr/>
        </p:nvSpPr>
        <p:spPr>
          <a:xfrm>
            <a:off x="2547671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C0C2EF-ABCE-36AB-80DF-2E2E4A9E01E1}"/>
              </a:ext>
            </a:extLst>
          </p:cNvPr>
          <p:cNvSpPr/>
          <p:nvPr/>
        </p:nvSpPr>
        <p:spPr>
          <a:xfrm>
            <a:off x="3326989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DB9-F66E-CD9F-FF3C-BDBAF07F532B}"/>
              </a:ext>
            </a:extLst>
          </p:cNvPr>
          <p:cNvSpPr/>
          <p:nvPr/>
        </p:nvSpPr>
        <p:spPr>
          <a:xfrm>
            <a:off x="4106307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C0013E-B78B-70D7-5B47-8933419392BE}"/>
              </a:ext>
            </a:extLst>
          </p:cNvPr>
          <p:cNvSpPr/>
          <p:nvPr/>
        </p:nvSpPr>
        <p:spPr>
          <a:xfrm>
            <a:off x="5983599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B3E5E-4F84-83C1-9474-D02DD96334E7}"/>
              </a:ext>
            </a:extLst>
          </p:cNvPr>
          <p:cNvSpPr txBox="1"/>
          <p:nvPr/>
        </p:nvSpPr>
        <p:spPr>
          <a:xfrm>
            <a:off x="2573007" y="629411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6FA60-88A1-FE1A-D71E-907D7F132B18}"/>
              </a:ext>
            </a:extLst>
          </p:cNvPr>
          <p:cNvSpPr txBox="1"/>
          <p:nvPr/>
        </p:nvSpPr>
        <p:spPr>
          <a:xfrm>
            <a:off x="3248129" y="630330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suis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81B45-9FB6-CD6D-08C2-1316D31506DF}"/>
              </a:ext>
            </a:extLst>
          </p:cNvPr>
          <p:cNvSpPr txBox="1"/>
          <p:nvPr/>
        </p:nvSpPr>
        <p:spPr>
          <a:xfrm>
            <a:off x="3813446" y="6303469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étudiant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E42AF-8808-0259-90F4-2D04F4612741}"/>
              </a:ext>
            </a:extLst>
          </p:cNvPr>
          <p:cNvSpPr txBox="1"/>
          <p:nvPr/>
        </p:nvSpPr>
        <p:spPr>
          <a:xfrm>
            <a:off x="5980446" y="2453773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62C9BA-5343-A69F-F688-7C3C74D88A14}"/>
              </a:ext>
            </a:extLst>
          </p:cNvPr>
          <p:cNvCxnSpPr>
            <a:stCxn id="25" idx="0"/>
            <a:endCxn id="19" idx="2"/>
          </p:cNvCxnSpPr>
          <p:nvPr/>
        </p:nvCxnSpPr>
        <p:spPr>
          <a:xfrm flipV="1">
            <a:off x="2764726" y="5825160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154B9-B2A1-7E8C-D004-E12394F313F9}"/>
              </a:ext>
            </a:extLst>
          </p:cNvPr>
          <p:cNvCxnSpPr>
            <a:stCxn id="26" idx="0"/>
            <a:endCxn id="20" idx="2"/>
          </p:cNvCxnSpPr>
          <p:nvPr/>
        </p:nvCxnSpPr>
        <p:spPr>
          <a:xfrm flipV="1">
            <a:off x="3544044" y="5825160"/>
            <a:ext cx="0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3A294E-7C86-EABE-BD59-D692A221697E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4323362" y="5825160"/>
            <a:ext cx="0" cy="47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DCC82B-A460-D0E7-4221-CE8CBBB8BCD3}"/>
              </a:ext>
            </a:extLst>
          </p:cNvPr>
          <p:cNvCxnSpPr>
            <a:cxnSpLocks/>
            <a:stCxn id="5" idx="0"/>
            <a:endCxn id="4" idx="5"/>
          </p:cNvCxnSpPr>
          <p:nvPr/>
        </p:nvCxnSpPr>
        <p:spPr>
          <a:xfrm flipH="1" flipV="1">
            <a:off x="2853109" y="4044754"/>
            <a:ext cx="5060428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C97A228-33A5-CF1C-0F47-E2A94200B8A0}"/>
              </a:ext>
            </a:extLst>
          </p:cNvPr>
          <p:cNvSpPr txBox="1"/>
          <p:nvPr/>
        </p:nvSpPr>
        <p:spPr>
          <a:xfrm>
            <a:off x="5660258" y="6288391"/>
            <a:ext cx="10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&lt;START&gt;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6908DA-65C1-E182-DB75-9BDA41A970A4}"/>
              </a:ext>
            </a:extLst>
          </p:cNvPr>
          <p:cNvCxnSpPr>
            <a:stCxn id="61" idx="0"/>
            <a:endCxn id="22" idx="2"/>
          </p:cNvCxnSpPr>
          <p:nvPr/>
        </p:nvCxnSpPr>
        <p:spPr>
          <a:xfrm flipV="1">
            <a:off x="6197501" y="5825160"/>
            <a:ext cx="315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BB277B4-34C2-D597-4DAB-ED0E2193C4FE}"/>
              </a:ext>
            </a:extLst>
          </p:cNvPr>
          <p:cNvSpPr/>
          <p:nvPr/>
        </p:nvSpPr>
        <p:spPr>
          <a:xfrm>
            <a:off x="2271535" y="4517338"/>
            <a:ext cx="2558589" cy="1492469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6EC4B96-BB74-9A5D-1F7E-2B4F921C7F3A}"/>
              </a:ext>
            </a:extLst>
          </p:cNvPr>
          <p:cNvSpPr/>
          <p:nvPr/>
        </p:nvSpPr>
        <p:spPr>
          <a:xfrm>
            <a:off x="5789322" y="4552453"/>
            <a:ext cx="4191185" cy="149246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980ACA-350C-1D2C-02FB-DB6E3772C6A5}"/>
              </a:ext>
            </a:extLst>
          </p:cNvPr>
          <p:cNvSpPr txBox="1"/>
          <p:nvPr/>
        </p:nvSpPr>
        <p:spPr>
          <a:xfrm>
            <a:off x="1312337" y="4357543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D749F-00A5-0FCD-8585-24E0A1D1663E}"/>
              </a:ext>
            </a:extLst>
          </p:cNvPr>
          <p:cNvSpPr txBox="1"/>
          <p:nvPr/>
        </p:nvSpPr>
        <p:spPr>
          <a:xfrm>
            <a:off x="8946242" y="4079557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Decoder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5B0F59-AD25-B0A4-E7DC-6C4C462036C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981780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54D145-B5C5-8A92-9D49-742C2664003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761098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C274372-C83D-29D3-B766-A3E0F24A731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540416" y="5298687"/>
            <a:ext cx="144318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9301AC-FE0B-694A-E22F-8AEAC7B1AAB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417708" y="5298687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95D0AFE-63A4-9B96-E39A-397DFFC5660A}"/>
              </a:ext>
            </a:extLst>
          </p:cNvPr>
          <p:cNvSpPr/>
          <p:nvPr/>
        </p:nvSpPr>
        <p:spPr>
          <a:xfrm>
            <a:off x="2653011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F6CF8F-33DC-ECE2-1850-8273FF93B531}"/>
              </a:ext>
            </a:extLst>
          </p:cNvPr>
          <p:cNvSpPr/>
          <p:nvPr/>
        </p:nvSpPr>
        <p:spPr>
          <a:xfrm>
            <a:off x="3425996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81B81-44E7-2153-4ADE-4EE5A20CBB6A}"/>
              </a:ext>
            </a:extLst>
          </p:cNvPr>
          <p:cNvSpPr/>
          <p:nvPr/>
        </p:nvSpPr>
        <p:spPr>
          <a:xfrm>
            <a:off x="4210322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C1862-296A-8244-FDF6-AE5DB1DAED70}"/>
              </a:ext>
            </a:extLst>
          </p:cNvPr>
          <p:cNvCxnSpPr>
            <a:cxnSpLocks/>
            <a:stCxn id="19" idx="0"/>
            <a:endCxn id="4" idx="4"/>
          </p:cNvCxnSpPr>
          <p:nvPr/>
        </p:nvCxnSpPr>
        <p:spPr>
          <a:xfrm flipV="1">
            <a:off x="2764726" y="4079557"/>
            <a:ext cx="5500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074E69-FC11-0691-4605-00C34356502B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3543211" y="4079557"/>
            <a:ext cx="833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4494EA-3C55-138C-4749-B664B3F4E78B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V="1">
            <a:off x="4323362" y="4079557"/>
            <a:ext cx="4175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0F0711-09F5-0219-1DA9-651EA7B4B08F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H="1" flipV="1">
            <a:off x="3543211" y="4079557"/>
            <a:ext cx="4370326" cy="6926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E999EF-4ECB-5142-B314-9B3151946CA2}"/>
              </a:ext>
            </a:extLst>
          </p:cNvPr>
          <p:cNvCxnSpPr>
            <a:cxnSpLocks/>
            <a:stCxn id="5" idx="0"/>
            <a:endCxn id="10" idx="5"/>
          </p:cNvCxnSpPr>
          <p:nvPr/>
        </p:nvCxnSpPr>
        <p:spPr>
          <a:xfrm flipH="1" flipV="1">
            <a:off x="4410420" y="4044754"/>
            <a:ext cx="3503117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6EBAF8-EC8C-AB0F-D482-EC16559DB5FF}"/>
              </a:ext>
            </a:extLst>
          </p:cNvPr>
          <p:cNvSpPr/>
          <p:nvPr/>
        </p:nvSpPr>
        <p:spPr>
          <a:xfrm>
            <a:off x="2688118" y="3004344"/>
            <a:ext cx="156286" cy="244142"/>
          </a:xfrm>
          <a:prstGeom prst="rect">
            <a:avLst/>
          </a:prstGeom>
          <a:solidFill>
            <a:srgbClr val="3ED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0EA907-C607-4700-2C24-221092BAB4BA}"/>
              </a:ext>
            </a:extLst>
          </p:cNvPr>
          <p:cNvSpPr/>
          <p:nvPr/>
        </p:nvSpPr>
        <p:spPr>
          <a:xfrm>
            <a:off x="3461618" y="2936249"/>
            <a:ext cx="156286" cy="314801"/>
          </a:xfrm>
          <a:prstGeom prst="rect">
            <a:avLst/>
          </a:prstGeom>
          <a:solidFill>
            <a:srgbClr val="3BCC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3909DC-DE60-51AF-3194-0300BCD4267C}"/>
              </a:ext>
            </a:extLst>
          </p:cNvPr>
          <p:cNvSpPr/>
          <p:nvPr/>
        </p:nvSpPr>
        <p:spPr>
          <a:xfrm>
            <a:off x="4243893" y="3048264"/>
            <a:ext cx="156286" cy="201655"/>
          </a:xfrm>
          <a:prstGeom prst="rect">
            <a:avLst/>
          </a:prstGeom>
          <a:solidFill>
            <a:srgbClr val="3AE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A7017C-59BD-25F7-4333-85208C03627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770226" y="3398716"/>
            <a:ext cx="0" cy="443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C6411C-B893-1261-661D-3B0A2D579C3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327537" y="3429000"/>
            <a:ext cx="0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0AC329-FD88-DE66-20D6-01C48171A9AB}"/>
              </a:ext>
            </a:extLst>
          </p:cNvPr>
          <p:cNvCxnSpPr>
            <a:cxnSpLocks/>
            <a:stCxn id="9" idx="0"/>
            <a:endCxn id="42" idx="2"/>
          </p:cNvCxnSpPr>
          <p:nvPr/>
        </p:nvCxnSpPr>
        <p:spPr>
          <a:xfrm flipV="1">
            <a:off x="3543211" y="3429000"/>
            <a:ext cx="833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C0AD20F-D21A-E1FD-43BF-612ED0A7E332}"/>
              </a:ext>
            </a:extLst>
          </p:cNvPr>
          <p:cNvSpPr txBox="1"/>
          <p:nvPr/>
        </p:nvSpPr>
        <p:spPr>
          <a:xfrm>
            <a:off x="1098087" y="2603589"/>
            <a:ext cx="140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Probability</a:t>
            </a:r>
          </a:p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distribution</a:t>
            </a:r>
          </a:p>
        </p:txBody>
      </p:sp>
      <p:sp>
        <p:nvSpPr>
          <p:cNvPr id="70" name="Curved Right Arrow 69">
            <a:extLst>
              <a:ext uri="{FF2B5EF4-FFF2-40B4-BE49-F238E27FC236}">
                <a16:creationId xmlns:a16="http://schemas.microsoft.com/office/drawing/2014/main" id="{72127981-0745-4B94-47BC-9C50FC16E5E1}"/>
              </a:ext>
            </a:extLst>
          </p:cNvPr>
          <p:cNvSpPr/>
          <p:nvPr/>
        </p:nvSpPr>
        <p:spPr>
          <a:xfrm rot="10571153" flipH="1">
            <a:off x="2097116" y="1986509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5B7BF-0469-0B1E-11CD-3E553D5B3563}"/>
              </a:ext>
            </a:extLst>
          </p:cNvPr>
          <p:cNvSpPr/>
          <p:nvPr/>
        </p:nvSpPr>
        <p:spPr>
          <a:xfrm>
            <a:off x="2617579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EF180A2-9CAA-4D9A-1980-241235D8FAF3}"/>
              </a:ext>
            </a:extLst>
          </p:cNvPr>
          <p:cNvSpPr/>
          <p:nvPr/>
        </p:nvSpPr>
        <p:spPr>
          <a:xfrm>
            <a:off x="3425996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D5048F-460F-7643-FB40-283BF43DB013}"/>
              </a:ext>
            </a:extLst>
          </p:cNvPr>
          <p:cNvSpPr/>
          <p:nvPr/>
        </p:nvSpPr>
        <p:spPr>
          <a:xfrm>
            <a:off x="4174890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394B4D4-5D7F-AD3D-9D1C-1CD28152CF8D}"/>
              </a:ext>
            </a:extLst>
          </p:cNvPr>
          <p:cNvCxnSpPr>
            <a:endCxn id="71" idx="4"/>
          </p:cNvCxnSpPr>
          <p:nvPr/>
        </p:nvCxnSpPr>
        <p:spPr>
          <a:xfrm flipV="1">
            <a:off x="2734793" y="2172290"/>
            <a:ext cx="1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AE7B35D-5447-E687-F3FA-363A2236DDB6}"/>
              </a:ext>
            </a:extLst>
          </p:cNvPr>
          <p:cNvCxnSpPr>
            <a:stCxn id="42" idx="0"/>
            <a:endCxn id="72" idx="4"/>
          </p:cNvCxnSpPr>
          <p:nvPr/>
        </p:nvCxnSpPr>
        <p:spPr>
          <a:xfrm flipH="1" flipV="1">
            <a:off x="3543211" y="2172290"/>
            <a:ext cx="833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5057FE5-1E4A-B821-B1F2-B872AA519F3E}"/>
              </a:ext>
            </a:extLst>
          </p:cNvPr>
          <p:cNvCxnSpPr>
            <a:endCxn id="73" idx="4"/>
          </p:cNvCxnSpPr>
          <p:nvPr/>
        </p:nvCxnSpPr>
        <p:spPr>
          <a:xfrm flipV="1">
            <a:off x="4292104" y="2172290"/>
            <a:ext cx="1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itle 109">
            <a:extLst>
              <a:ext uri="{FF2B5EF4-FFF2-40B4-BE49-F238E27FC236}">
                <a16:creationId xmlns:a16="http://schemas.microsoft.com/office/drawing/2014/main" id="{22B18E0E-58C6-3B03-ACEC-EF2C7BC2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D02C83-7BBA-6046-82FD-B5CCD780832C}"/>
              </a:ext>
            </a:extLst>
          </p:cNvPr>
          <p:cNvSpPr/>
          <p:nvPr/>
        </p:nvSpPr>
        <p:spPr>
          <a:xfrm>
            <a:off x="2547671" y="1032840"/>
            <a:ext cx="1992745" cy="4724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Attention output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1B5A1A0-E628-70F2-1729-CE97AEB41FE5}"/>
              </a:ext>
            </a:extLst>
          </p:cNvPr>
          <p:cNvCxnSpPr>
            <a:stCxn id="71" idx="0"/>
          </p:cNvCxnSpPr>
          <p:nvPr/>
        </p:nvCxnSpPr>
        <p:spPr>
          <a:xfrm flipH="1" flipV="1">
            <a:off x="2734793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1BCE7DE-EF0D-2E19-5784-02AE1B5BC90F}"/>
              </a:ext>
            </a:extLst>
          </p:cNvPr>
          <p:cNvCxnSpPr>
            <a:stCxn id="72" idx="0"/>
          </p:cNvCxnSpPr>
          <p:nvPr/>
        </p:nvCxnSpPr>
        <p:spPr>
          <a:xfrm flipH="1" flipV="1">
            <a:off x="3539761" y="1505243"/>
            <a:ext cx="3450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D7FC765-5A4A-A728-E110-E3C07D003968}"/>
              </a:ext>
            </a:extLst>
          </p:cNvPr>
          <p:cNvCxnSpPr>
            <a:stCxn id="73" idx="0"/>
          </p:cNvCxnSpPr>
          <p:nvPr/>
        </p:nvCxnSpPr>
        <p:spPr>
          <a:xfrm flipH="1" flipV="1">
            <a:off x="4292104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CFDFA03-3F70-5A3B-B6AB-3FBB0621DA5E}"/>
              </a:ext>
            </a:extLst>
          </p:cNvPr>
          <p:cNvCxnSpPr>
            <a:cxnSpLocks/>
            <a:stCxn id="111" idx="3"/>
            <a:endCxn id="12" idx="2"/>
          </p:cNvCxnSpPr>
          <p:nvPr/>
        </p:nvCxnSpPr>
        <p:spPr>
          <a:xfrm>
            <a:off x="4540416" y="1269042"/>
            <a:ext cx="3255904" cy="2419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5A69DD-1EF6-D65E-8AE8-F61124585FF5}"/>
              </a:ext>
            </a:extLst>
          </p:cNvPr>
          <p:cNvSpPr txBox="1"/>
          <p:nvPr/>
        </p:nvSpPr>
        <p:spPr>
          <a:xfrm>
            <a:off x="6116237" y="1308494"/>
            <a:ext cx="404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Now, try to pay </a:t>
            </a:r>
            <a:r>
              <a:rPr lang="en-US" sz="2800">
                <a:solidFill>
                  <a:srgbClr val="FF0000"/>
                </a:solidFill>
              </a:rPr>
              <a:t>attention</a:t>
            </a:r>
            <a:r>
              <a:rPr lang="en-US" sz="2800"/>
              <a:t>!</a:t>
            </a:r>
          </a:p>
        </p:txBody>
      </p:sp>
      <p:sp>
        <p:nvSpPr>
          <p:cNvPr id="107" name="Curved Right Arrow 106">
            <a:extLst>
              <a:ext uri="{FF2B5EF4-FFF2-40B4-BE49-F238E27FC236}">
                <a16:creationId xmlns:a16="http://schemas.microsoft.com/office/drawing/2014/main" id="{C38D575D-3FAB-4FBF-A0BB-C5E3D8430265}"/>
              </a:ext>
            </a:extLst>
          </p:cNvPr>
          <p:cNvSpPr/>
          <p:nvPr/>
        </p:nvSpPr>
        <p:spPr>
          <a:xfrm rot="10571153" flipH="1">
            <a:off x="2871822" y="2077357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Curved Right Arrow 107">
            <a:extLst>
              <a:ext uri="{FF2B5EF4-FFF2-40B4-BE49-F238E27FC236}">
                <a16:creationId xmlns:a16="http://schemas.microsoft.com/office/drawing/2014/main" id="{F63F1952-1E87-3561-538C-9D13747B1313}"/>
              </a:ext>
            </a:extLst>
          </p:cNvPr>
          <p:cNvSpPr/>
          <p:nvPr/>
        </p:nvSpPr>
        <p:spPr>
          <a:xfrm rot="10571153" flipH="1">
            <a:off x="3657187" y="2077358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307661-9906-21FB-4226-B086F6BC5984}"/>
              </a:ext>
            </a:extLst>
          </p:cNvPr>
          <p:cNvSpPr/>
          <p:nvPr/>
        </p:nvSpPr>
        <p:spPr>
          <a:xfrm>
            <a:off x="6762085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088FC-0CFD-2249-478F-49E09E6A6D93}"/>
              </a:ext>
            </a:extLst>
          </p:cNvPr>
          <p:cNvSpPr txBox="1"/>
          <p:nvPr/>
        </p:nvSpPr>
        <p:spPr>
          <a:xfrm>
            <a:off x="6718805" y="2453773"/>
            <a:ext cx="52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8F6F4A-C1A7-98C4-190F-672AB4B3E0A0}"/>
              </a:ext>
            </a:extLst>
          </p:cNvPr>
          <p:cNvSpPr/>
          <p:nvPr/>
        </p:nvSpPr>
        <p:spPr>
          <a:xfrm>
            <a:off x="7796320" y="3570029"/>
            <a:ext cx="234429" cy="2376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2B0C9-A08C-D9C2-8731-13CC7458D717}"/>
              </a:ext>
            </a:extLst>
          </p:cNvPr>
          <p:cNvSpPr txBox="1"/>
          <p:nvPr/>
        </p:nvSpPr>
        <p:spPr>
          <a:xfrm>
            <a:off x="6755575" y="6288391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92AF85-36C6-3711-02C7-ABF5F0C9E35A}"/>
              </a:ext>
            </a:extLst>
          </p:cNvPr>
          <p:cNvCxnSpPr>
            <a:stCxn id="23" idx="0"/>
            <a:endCxn id="3" idx="2"/>
          </p:cNvCxnSpPr>
          <p:nvPr/>
        </p:nvCxnSpPr>
        <p:spPr>
          <a:xfrm flipV="1">
            <a:off x="6972629" y="5825160"/>
            <a:ext cx="6511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24FB207-FBCE-6872-5FCC-8A3DBE67D809}"/>
              </a:ext>
            </a:extLst>
          </p:cNvPr>
          <p:cNvSpPr/>
          <p:nvPr/>
        </p:nvSpPr>
        <p:spPr>
          <a:xfrm>
            <a:off x="7696482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64034-9679-E4B3-DDB7-E09557952A5D}"/>
              </a:ext>
            </a:extLst>
          </p:cNvPr>
          <p:cNvSpPr txBox="1"/>
          <p:nvPr/>
        </p:nvSpPr>
        <p:spPr>
          <a:xfrm>
            <a:off x="7649358" y="6288391"/>
            <a:ext cx="52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35CA2-F59A-8BC0-F514-97B1C52D3D1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7196194" y="5298687"/>
            <a:ext cx="50028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16C869F-77C5-0CC6-1D1C-44E1300858FB}"/>
              </a:ext>
            </a:extLst>
          </p:cNvPr>
          <p:cNvSpPr txBox="1"/>
          <p:nvPr/>
        </p:nvSpPr>
        <p:spPr>
          <a:xfrm>
            <a:off x="7649356" y="2453773"/>
            <a:ext cx="52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430D6F-7730-A16D-AAA9-AD73BAC1FCE1}"/>
              </a:ext>
            </a:extLst>
          </p:cNvPr>
          <p:cNvCxnSpPr>
            <a:stCxn id="12" idx="0"/>
            <a:endCxn id="47" idx="2"/>
          </p:cNvCxnSpPr>
          <p:nvPr/>
        </p:nvCxnSpPr>
        <p:spPr>
          <a:xfrm flipH="1" flipV="1">
            <a:off x="7913534" y="2823105"/>
            <a:ext cx="1" cy="746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0AE89F2-7C6B-00C5-61C3-63FC10C8835A}"/>
              </a:ext>
            </a:extLst>
          </p:cNvPr>
          <p:cNvCxnSpPr>
            <a:stCxn id="5" idx="0"/>
            <a:endCxn id="12" idx="4"/>
          </p:cNvCxnSpPr>
          <p:nvPr/>
        </p:nvCxnSpPr>
        <p:spPr>
          <a:xfrm flipH="1" flipV="1">
            <a:off x="7913535" y="3807679"/>
            <a:ext cx="2" cy="964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FF4833-2FCD-18B6-8D65-3C85C5874872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7913536" y="5825160"/>
            <a:ext cx="1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186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821F-9D07-7B2B-55EC-A1C5B8F8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is all you need</a:t>
            </a:r>
          </a:p>
        </p:txBody>
      </p:sp>
      <p:pic>
        <p:nvPicPr>
          <p:cNvPr id="4" name="seq2seq_6">
            <a:hlinkClick r:id="" action="ppaction://media"/>
            <a:extLst>
              <a:ext uri="{FF2B5EF4-FFF2-40B4-BE49-F238E27FC236}">
                <a16:creationId xmlns:a16="http://schemas.microsoft.com/office/drawing/2014/main" id="{56AD64F7-13CF-2B42-641C-B4FA2627DE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3118" y="1667022"/>
            <a:ext cx="4887351" cy="3201084"/>
          </a:xfrm>
        </p:spPr>
      </p:pic>
      <p:pic>
        <p:nvPicPr>
          <p:cNvPr id="5" name="seq2seq_7">
            <a:hlinkClick r:id="" action="ppaction://media"/>
            <a:extLst>
              <a:ext uri="{FF2B5EF4-FFF2-40B4-BE49-F238E27FC236}">
                <a16:creationId xmlns:a16="http://schemas.microsoft.com/office/drawing/2014/main" id="{6ED392FE-A918-A941-723E-520AE8CBFB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0469" y="1690688"/>
            <a:ext cx="5543331" cy="3201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D621E-B9E6-E7BA-94B1-9F2936B22327}"/>
              </a:ext>
            </a:extLst>
          </p:cNvPr>
          <p:cNvSpPr txBox="1"/>
          <p:nvPr/>
        </p:nvSpPr>
        <p:spPr>
          <a:xfrm>
            <a:off x="2437788" y="5160274"/>
            <a:ext cx="185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No Attention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920C7-A832-1C3E-FDE6-D19666815B38}"/>
              </a:ext>
            </a:extLst>
          </p:cNvPr>
          <p:cNvSpPr txBox="1"/>
          <p:nvPr/>
        </p:nvSpPr>
        <p:spPr>
          <a:xfrm>
            <a:off x="7538515" y="5167312"/>
            <a:ext cx="2087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With Attention</a:t>
            </a:r>
          </a:p>
        </p:txBody>
      </p:sp>
    </p:spTree>
    <p:extLst>
      <p:ext uri="{BB962C8B-B14F-4D97-AF65-F5344CB8AC3E}">
        <p14:creationId xmlns:p14="http://schemas.microsoft.com/office/powerpoint/2010/main" val="198539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9FE3-79AD-5D2B-C961-9C8045B5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8FC66-9119-5046-8FE9-3419A9A4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Traditional attention: between encoder and decoder, good for sequence-to-sequence task such as machine translation.</a:t>
            </a:r>
          </a:p>
          <a:p>
            <a:r>
              <a:rPr lang="en-US"/>
              <a:t>How about leveraging attention for learning representation?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8DE33-4478-366A-85FD-FFCF5F06781E}"/>
              </a:ext>
            </a:extLst>
          </p:cNvPr>
          <p:cNvSpPr txBox="1"/>
          <p:nvPr/>
        </p:nvSpPr>
        <p:spPr>
          <a:xfrm>
            <a:off x="3104708" y="3891516"/>
            <a:ext cx="4848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-&gt; </a:t>
            </a:r>
            <a:r>
              <a:rPr lang="en-US" sz="2800">
                <a:solidFill>
                  <a:srgbClr val="FF0000"/>
                </a:solidFill>
              </a:rPr>
              <a:t>ATTENTION</a:t>
            </a:r>
            <a:r>
              <a:rPr lang="en-US" sz="2800"/>
              <a:t> with </a:t>
            </a:r>
            <a:r>
              <a:rPr lang="en-US" sz="2800" err="1"/>
              <a:t>it</a:t>
            </a:r>
            <a:r>
              <a:rPr lang="en-US" sz="2800" err="1">
                <a:solidFill>
                  <a:srgbClr val="FF0000"/>
                </a:solidFill>
              </a:rPr>
              <a:t>SELF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095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EA50-000B-7416-2A32-0AF2817D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9BA54-D7DD-E607-4835-BA9C301C4EAF}"/>
              </a:ext>
            </a:extLst>
          </p:cNvPr>
          <p:cNvSpPr txBox="1"/>
          <p:nvPr/>
        </p:nvSpPr>
        <p:spPr>
          <a:xfrm>
            <a:off x="3311997" y="561790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EDD7A-A4BF-9419-9631-E86501FBC266}"/>
              </a:ext>
            </a:extLst>
          </p:cNvPr>
          <p:cNvSpPr txBox="1"/>
          <p:nvPr/>
        </p:nvSpPr>
        <p:spPr>
          <a:xfrm>
            <a:off x="4937246" y="56179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B5A36-30EA-0763-81D4-70C507FAB677}"/>
              </a:ext>
            </a:extLst>
          </p:cNvPr>
          <p:cNvSpPr txBox="1"/>
          <p:nvPr/>
        </p:nvSpPr>
        <p:spPr>
          <a:xfrm>
            <a:off x="6361317" y="561790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04B77-76DB-5F35-20D2-A6A7B4AFC5AA}"/>
              </a:ext>
            </a:extLst>
          </p:cNvPr>
          <p:cNvSpPr txBox="1"/>
          <p:nvPr/>
        </p:nvSpPr>
        <p:spPr>
          <a:xfrm>
            <a:off x="7519739" y="5617908"/>
            <a:ext cx="121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bootcamp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E10783-452E-9B2D-DF46-C6FFAFD27EB1}"/>
              </a:ext>
            </a:extLst>
          </p:cNvPr>
          <p:cNvSpPr/>
          <p:nvPr/>
        </p:nvSpPr>
        <p:spPr>
          <a:xfrm>
            <a:off x="3155994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3807BE-DBF3-727B-B081-3032C5FE84BB}"/>
              </a:ext>
            </a:extLst>
          </p:cNvPr>
          <p:cNvSpPr/>
          <p:nvPr/>
        </p:nvSpPr>
        <p:spPr>
          <a:xfrm>
            <a:off x="4662620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E90D16-13E2-517D-A384-D8D88AE86B7E}"/>
              </a:ext>
            </a:extLst>
          </p:cNvPr>
          <p:cNvSpPr/>
          <p:nvPr/>
        </p:nvSpPr>
        <p:spPr>
          <a:xfrm>
            <a:off x="6169246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825A73-C978-6BD2-630F-83C61148A29B}"/>
              </a:ext>
            </a:extLst>
          </p:cNvPr>
          <p:cNvSpPr/>
          <p:nvPr/>
        </p:nvSpPr>
        <p:spPr>
          <a:xfrm>
            <a:off x="7675872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215031-2316-67CD-2B60-75CB5910985D}"/>
              </a:ext>
            </a:extLst>
          </p:cNvPr>
          <p:cNvSpPr/>
          <p:nvPr/>
        </p:nvSpPr>
        <p:spPr>
          <a:xfrm>
            <a:off x="3155994" y="4976043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B01268-EADA-FBF0-83FA-A67486363EB8}"/>
              </a:ext>
            </a:extLst>
          </p:cNvPr>
          <p:cNvSpPr/>
          <p:nvPr/>
        </p:nvSpPr>
        <p:spPr>
          <a:xfrm>
            <a:off x="4662620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827958-D097-4775-EBD7-DEABE065280D}"/>
              </a:ext>
            </a:extLst>
          </p:cNvPr>
          <p:cNvSpPr/>
          <p:nvPr/>
        </p:nvSpPr>
        <p:spPr>
          <a:xfrm>
            <a:off x="6169246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DCA654-1BB1-5E7D-FDD0-B3DD46EAD4D5}"/>
              </a:ext>
            </a:extLst>
          </p:cNvPr>
          <p:cNvSpPr/>
          <p:nvPr/>
        </p:nvSpPr>
        <p:spPr>
          <a:xfrm>
            <a:off x="7675872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AD727B-6664-5EEF-1151-16C8C6C7BDE1}"/>
              </a:ext>
            </a:extLst>
          </p:cNvPr>
          <p:cNvCxnSpPr>
            <a:stCxn id="7" idx="0"/>
            <a:endCxn id="29" idx="2"/>
          </p:cNvCxnSpPr>
          <p:nvPr/>
        </p:nvCxnSpPr>
        <p:spPr>
          <a:xfrm flipV="1">
            <a:off x="3606309" y="5345375"/>
            <a:ext cx="0" cy="272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5A5AC2-B192-0DD8-F9AC-8983C3C1F47C}"/>
              </a:ext>
            </a:extLst>
          </p:cNvPr>
          <p:cNvCxnSpPr>
            <a:stCxn id="8" idx="0"/>
            <a:endCxn id="30" idx="2"/>
          </p:cNvCxnSpPr>
          <p:nvPr/>
        </p:nvCxnSpPr>
        <p:spPr>
          <a:xfrm flipV="1">
            <a:off x="5112935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6DA46F-A2A2-2393-B839-31BFF470ECAD}"/>
              </a:ext>
            </a:extLst>
          </p:cNvPr>
          <p:cNvCxnSpPr>
            <a:stCxn id="9" idx="0"/>
            <a:endCxn id="31" idx="2"/>
          </p:cNvCxnSpPr>
          <p:nvPr/>
        </p:nvCxnSpPr>
        <p:spPr>
          <a:xfrm flipV="1">
            <a:off x="6619561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D839D7-FC29-B61A-040E-1A8F833FE530}"/>
              </a:ext>
            </a:extLst>
          </p:cNvPr>
          <p:cNvCxnSpPr>
            <a:stCxn id="20" idx="0"/>
            <a:endCxn id="33" idx="2"/>
          </p:cNvCxnSpPr>
          <p:nvPr/>
        </p:nvCxnSpPr>
        <p:spPr>
          <a:xfrm flipV="1">
            <a:off x="8126187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42E5E2-52C9-CBD2-A30B-E84327CB4D33}"/>
              </a:ext>
            </a:extLst>
          </p:cNvPr>
          <p:cNvCxnSpPr>
            <a:cxnSpLocks/>
            <a:stCxn id="29" idx="0"/>
            <a:endCxn id="44" idx="4"/>
          </p:cNvCxnSpPr>
          <p:nvPr/>
        </p:nvCxnSpPr>
        <p:spPr>
          <a:xfrm flipH="1" flipV="1">
            <a:off x="3606308" y="3086106"/>
            <a:ext cx="1" cy="188993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7A60FC2-C4AF-71C1-7FD6-8EA6FF89F18B}"/>
              </a:ext>
            </a:extLst>
          </p:cNvPr>
          <p:cNvSpPr/>
          <p:nvPr/>
        </p:nvSpPr>
        <p:spPr>
          <a:xfrm>
            <a:off x="3489093" y="2848456"/>
            <a:ext cx="234429" cy="2376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64E2DDB-FBC9-183A-2C2B-5B8AAE7D904B}"/>
              </a:ext>
            </a:extLst>
          </p:cNvPr>
          <p:cNvSpPr/>
          <p:nvPr/>
        </p:nvSpPr>
        <p:spPr>
          <a:xfrm>
            <a:off x="4995755" y="3916904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B921BB-6BB6-3B01-2FED-CB10C82EBB20}"/>
              </a:ext>
            </a:extLst>
          </p:cNvPr>
          <p:cNvSpPr/>
          <p:nvPr/>
        </p:nvSpPr>
        <p:spPr>
          <a:xfrm>
            <a:off x="6502310" y="3907858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193CB73-917B-BB08-0272-FFA8E9790455}"/>
              </a:ext>
            </a:extLst>
          </p:cNvPr>
          <p:cNvSpPr/>
          <p:nvPr/>
        </p:nvSpPr>
        <p:spPr>
          <a:xfrm>
            <a:off x="8011882" y="3907858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FA27FA-D7C1-E716-48C9-1289B632A7EE}"/>
              </a:ext>
            </a:extLst>
          </p:cNvPr>
          <p:cNvSpPr txBox="1"/>
          <p:nvPr/>
        </p:nvSpPr>
        <p:spPr>
          <a:xfrm>
            <a:off x="838200" y="6090496"/>
            <a:ext cx="336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*FFNN: Feedforward neural network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B1753D-ED71-6790-A1D1-8D044554BA7B}"/>
              </a:ext>
            </a:extLst>
          </p:cNvPr>
          <p:cNvCxnSpPr>
            <a:stCxn id="31" idx="0"/>
            <a:endCxn id="46" idx="4"/>
          </p:cNvCxnSpPr>
          <p:nvPr/>
        </p:nvCxnSpPr>
        <p:spPr>
          <a:xfrm flipH="1" flipV="1">
            <a:off x="6619525" y="4145508"/>
            <a:ext cx="36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B3B772-BF30-0E3C-A160-743FEFF028FC}"/>
              </a:ext>
            </a:extLst>
          </p:cNvPr>
          <p:cNvCxnSpPr>
            <a:stCxn id="33" idx="0"/>
            <a:endCxn id="47" idx="4"/>
          </p:cNvCxnSpPr>
          <p:nvPr/>
        </p:nvCxnSpPr>
        <p:spPr>
          <a:xfrm flipV="1">
            <a:off x="8126187" y="4145508"/>
            <a:ext cx="2910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14FA1FB-8085-4F6C-5E5B-401A4C284781}"/>
              </a:ext>
            </a:extLst>
          </p:cNvPr>
          <p:cNvCxnSpPr>
            <a:stCxn id="30" idx="0"/>
            <a:endCxn id="45" idx="4"/>
          </p:cNvCxnSpPr>
          <p:nvPr/>
        </p:nvCxnSpPr>
        <p:spPr>
          <a:xfrm flipV="1">
            <a:off x="5112935" y="4154554"/>
            <a:ext cx="35" cy="81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818CCB6-F76D-2608-9160-274D564AC6A2}"/>
              </a:ext>
            </a:extLst>
          </p:cNvPr>
          <p:cNvCxnSpPr>
            <a:stCxn id="29" idx="0"/>
            <a:endCxn id="45" idx="3"/>
          </p:cNvCxnSpPr>
          <p:nvPr/>
        </p:nvCxnSpPr>
        <p:spPr>
          <a:xfrm flipV="1">
            <a:off x="3606309" y="4119751"/>
            <a:ext cx="1423777" cy="8562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D99F166-2E4E-040F-7E2E-2351F37721A1}"/>
              </a:ext>
            </a:extLst>
          </p:cNvPr>
          <p:cNvCxnSpPr>
            <a:stCxn id="29" idx="0"/>
            <a:endCxn id="46" idx="3"/>
          </p:cNvCxnSpPr>
          <p:nvPr/>
        </p:nvCxnSpPr>
        <p:spPr>
          <a:xfrm flipV="1">
            <a:off x="3606309" y="4110705"/>
            <a:ext cx="2930332" cy="86533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240138D-AD4D-80EC-69ED-96F5E5E3CAD0}"/>
              </a:ext>
            </a:extLst>
          </p:cNvPr>
          <p:cNvCxnSpPr>
            <a:stCxn id="29" idx="0"/>
            <a:endCxn id="47" idx="3"/>
          </p:cNvCxnSpPr>
          <p:nvPr/>
        </p:nvCxnSpPr>
        <p:spPr>
          <a:xfrm flipV="1">
            <a:off x="3606309" y="4110705"/>
            <a:ext cx="4439904" cy="86533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16DA819E-604B-888F-9139-A6455D8167D1}"/>
              </a:ext>
            </a:extLst>
          </p:cNvPr>
          <p:cNvSpPr/>
          <p:nvPr/>
        </p:nvSpPr>
        <p:spPr>
          <a:xfrm>
            <a:off x="4995720" y="3353799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36731E7-0D44-BC68-1201-7B2B4796B301}"/>
              </a:ext>
            </a:extLst>
          </p:cNvPr>
          <p:cNvSpPr/>
          <p:nvPr/>
        </p:nvSpPr>
        <p:spPr>
          <a:xfrm>
            <a:off x="6502275" y="3344753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568F04-F088-F517-C3DD-DE00B60ED5B1}"/>
              </a:ext>
            </a:extLst>
          </p:cNvPr>
          <p:cNvSpPr/>
          <p:nvPr/>
        </p:nvSpPr>
        <p:spPr>
          <a:xfrm>
            <a:off x="8011847" y="3344753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426873-34EF-90A8-925B-14603D60E1D2}"/>
              </a:ext>
            </a:extLst>
          </p:cNvPr>
          <p:cNvCxnSpPr>
            <a:stCxn id="45" idx="0"/>
            <a:endCxn id="67" idx="4"/>
          </p:cNvCxnSpPr>
          <p:nvPr/>
        </p:nvCxnSpPr>
        <p:spPr>
          <a:xfrm flipH="1" flipV="1">
            <a:off x="5112935" y="3591449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092ACF9-026E-24C9-6A7C-EC91B93F3083}"/>
              </a:ext>
            </a:extLst>
          </p:cNvPr>
          <p:cNvCxnSpPr>
            <a:stCxn id="46" idx="0"/>
            <a:endCxn id="68" idx="4"/>
          </p:cNvCxnSpPr>
          <p:nvPr/>
        </p:nvCxnSpPr>
        <p:spPr>
          <a:xfrm flipH="1" flipV="1">
            <a:off x="6619490" y="3582403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023C400-B673-21E9-F0E0-437A81F03407}"/>
              </a:ext>
            </a:extLst>
          </p:cNvPr>
          <p:cNvCxnSpPr>
            <a:stCxn id="47" idx="0"/>
            <a:endCxn id="69" idx="4"/>
          </p:cNvCxnSpPr>
          <p:nvPr/>
        </p:nvCxnSpPr>
        <p:spPr>
          <a:xfrm flipH="1" flipV="1">
            <a:off x="8129062" y="3582403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687A91BE-ECFE-FA3E-ECBD-6B1E18C97B91}"/>
              </a:ext>
            </a:extLst>
          </p:cNvPr>
          <p:cNvSpPr/>
          <p:nvPr/>
        </p:nvSpPr>
        <p:spPr>
          <a:xfrm rot="11091922">
            <a:off x="5175114" y="3490914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urved Right Arrow 76">
            <a:extLst>
              <a:ext uri="{FF2B5EF4-FFF2-40B4-BE49-F238E27FC236}">
                <a16:creationId xmlns:a16="http://schemas.microsoft.com/office/drawing/2014/main" id="{E3A7C88E-07C3-E95C-368B-3C7AA4F5F250}"/>
              </a:ext>
            </a:extLst>
          </p:cNvPr>
          <p:cNvSpPr/>
          <p:nvPr/>
        </p:nvSpPr>
        <p:spPr>
          <a:xfrm rot="11091922">
            <a:off x="6688343" y="3490915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urved Right Arrow 77">
            <a:extLst>
              <a:ext uri="{FF2B5EF4-FFF2-40B4-BE49-F238E27FC236}">
                <a16:creationId xmlns:a16="http://schemas.microsoft.com/office/drawing/2014/main" id="{66894BEF-BE88-4C69-2256-517CE00DD61A}"/>
              </a:ext>
            </a:extLst>
          </p:cNvPr>
          <p:cNvSpPr/>
          <p:nvPr/>
        </p:nvSpPr>
        <p:spPr>
          <a:xfrm rot="11091922">
            <a:off x="8191240" y="3483991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CCDE30F-933C-8C0E-D03E-AE1AD3443638}"/>
              </a:ext>
            </a:extLst>
          </p:cNvPr>
          <p:cNvCxnSpPr>
            <a:stCxn id="67" idx="2"/>
            <a:endCxn id="44" idx="5"/>
          </p:cNvCxnSpPr>
          <p:nvPr/>
        </p:nvCxnSpPr>
        <p:spPr>
          <a:xfrm flipH="1" flipV="1">
            <a:off x="3689191" y="3051303"/>
            <a:ext cx="1306529" cy="42132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E96057-91E3-6287-AF81-B5FD31D45064}"/>
              </a:ext>
            </a:extLst>
          </p:cNvPr>
          <p:cNvCxnSpPr>
            <a:stCxn id="68" idx="2"/>
            <a:endCxn id="44" idx="6"/>
          </p:cNvCxnSpPr>
          <p:nvPr/>
        </p:nvCxnSpPr>
        <p:spPr>
          <a:xfrm flipH="1" flipV="1">
            <a:off x="3723522" y="2967281"/>
            <a:ext cx="2778753" cy="49629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B9A737-4ABC-58D7-32DA-9BA31E906B81}"/>
              </a:ext>
            </a:extLst>
          </p:cNvPr>
          <p:cNvCxnSpPr>
            <a:stCxn id="69" idx="2"/>
            <a:endCxn id="44" idx="7"/>
          </p:cNvCxnSpPr>
          <p:nvPr/>
        </p:nvCxnSpPr>
        <p:spPr>
          <a:xfrm flipH="1" flipV="1">
            <a:off x="3689191" y="2883259"/>
            <a:ext cx="4322656" cy="580319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1A4DE14-8AE4-C5FF-62B4-18DDD3752ABE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3606307" y="1477926"/>
            <a:ext cx="2" cy="404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EF63BDF-98E3-F8B9-CCA6-123D3CBE4F6D}"/>
              </a:ext>
            </a:extLst>
          </p:cNvPr>
          <p:cNvCxnSpPr>
            <a:stCxn id="44" idx="0"/>
            <a:endCxn id="23" idx="2"/>
          </p:cNvCxnSpPr>
          <p:nvPr/>
        </p:nvCxnSpPr>
        <p:spPr>
          <a:xfrm flipV="1">
            <a:off x="3606308" y="2297473"/>
            <a:ext cx="1" cy="550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1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67" grpId="0" animBg="1"/>
      <p:bldP spid="68" grpId="0" animBg="1"/>
      <p:bldP spid="69" grpId="0" animBg="1"/>
      <p:bldP spid="76" grpId="0" animBg="1"/>
      <p:bldP spid="77" grpId="0" animBg="1"/>
      <p:bldP spid="7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EA50-000B-7416-2A32-0AF2817D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9BA54-D7DD-E607-4835-BA9C301C4EAF}"/>
              </a:ext>
            </a:extLst>
          </p:cNvPr>
          <p:cNvSpPr txBox="1"/>
          <p:nvPr/>
        </p:nvSpPr>
        <p:spPr>
          <a:xfrm>
            <a:off x="3311997" y="561790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EDD7A-A4BF-9419-9631-E86501FBC266}"/>
              </a:ext>
            </a:extLst>
          </p:cNvPr>
          <p:cNvSpPr txBox="1"/>
          <p:nvPr/>
        </p:nvSpPr>
        <p:spPr>
          <a:xfrm>
            <a:off x="4937246" y="56179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B5A36-30EA-0763-81D4-70C507FAB677}"/>
              </a:ext>
            </a:extLst>
          </p:cNvPr>
          <p:cNvSpPr txBox="1"/>
          <p:nvPr/>
        </p:nvSpPr>
        <p:spPr>
          <a:xfrm>
            <a:off x="6361317" y="561790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04B77-76DB-5F35-20D2-A6A7B4AFC5AA}"/>
              </a:ext>
            </a:extLst>
          </p:cNvPr>
          <p:cNvSpPr txBox="1"/>
          <p:nvPr/>
        </p:nvSpPr>
        <p:spPr>
          <a:xfrm>
            <a:off x="7519739" y="5617908"/>
            <a:ext cx="121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bootcamp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E10783-452E-9B2D-DF46-C6FFAFD27EB1}"/>
              </a:ext>
            </a:extLst>
          </p:cNvPr>
          <p:cNvSpPr/>
          <p:nvPr/>
        </p:nvSpPr>
        <p:spPr>
          <a:xfrm>
            <a:off x="3155994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3807BE-DBF3-727B-B081-3032C5FE84BB}"/>
              </a:ext>
            </a:extLst>
          </p:cNvPr>
          <p:cNvSpPr/>
          <p:nvPr/>
        </p:nvSpPr>
        <p:spPr>
          <a:xfrm>
            <a:off x="4662620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E90D16-13E2-517D-A384-D8D88AE86B7E}"/>
              </a:ext>
            </a:extLst>
          </p:cNvPr>
          <p:cNvSpPr/>
          <p:nvPr/>
        </p:nvSpPr>
        <p:spPr>
          <a:xfrm>
            <a:off x="6169246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825A73-C978-6BD2-630F-83C61148A29B}"/>
              </a:ext>
            </a:extLst>
          </p:cNvPr>
          <p:cNvSpPr/>
          <p:nvPr/>
        </p:nvSpPr>
        <p:spPr>
          <a:xfrm>
            <a:off x="7675872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215031-2316-67CD-2B60-75CB5910985D}"/>
              </a:ext>
            </a:extLst>
          </p:cNvPr>
          <p:cNvSpPr/>
          <p:nvPr/>
        </p:nvSpPr>
        <p:spPr>
          <a:xfrm>
            <a:off x="3155994" y="4976043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B01268-EADA-FBF0-83FA-A67486363EB8}"/>
              </a:ext>
            </a:extLst>
          </p:cNvPr>
          <p:cNvSpPr/>
          <p:nvPr/>
        </p:nvSpPr>
        <p:spPr>
          <a:xfrm>
            <a:off x="4662620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827958-D097-4775-EBD7-DEABE065280D}"/>
              </a:ext>
            </a:extLst>
          </p:cNvPr>
          <p:cNvSpPr/>
          <p:nvPr/>
        </p:nvSpPr>
        <p:spPr>
          <a:xfrm>
            <a:off x="6169246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DCA654-1BB1-5E7D-FDD0-B3DD46EAD4D5}"/>
              </a:ext>
            </a:extLst>
          </p:cNvPr>
          <p:cNvSpPr/>
          <p:nvPr/>
        </p:nvSpPr>
        <p:spPr>
          <a:xfrm>
            <a:off x="7675872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AD727B-6664-5EEF-1151-16C8C6C7BDE1}"/>
              </a:ext>
            </a:extLst>
          </p:cNvPr>
          <p:cNvCxnSpPr>
            <a:stCxn id="7" idx="0"/>
            <a:endCxn id="29" idx="2"/>
          </p:cNvCxnSpPr>
          <p:nvPr/>
        </p:nvCxnSpPr>
        <p:spPr>
          <a:xfrm flipV="1">
            <a:off x="3606309" y="5345375"/>
            <a:ext cx="0" cy="272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5A5AC2-B192-0DD8-F9AC-8983C3C1F47C}"/>
              </a:ext>
            </a:extLst>
          </p:cNvPr>
          <p:cNvCxnSpPr>
            <a:stCxn id="8" idx="0"/>
            <a:endCxn id="30" idx="2"/>
          </p:cNvCxnSpPr>
          <p:nvPr/>
        </p:nvCxnSpPr>
        <p:spPr>
          <a:xfrm flipV="1">
            <a:off x="5112935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6DA46F-A2A2-2393-B839-31BFF470ECAD}"/>
              </a:ext>
            </a:extLst>
          </p:cNvPr>
          <p:cNvCxnSpPr>
            <a:stCxn id="9" idx="0"/>
            <a:endCxn id="31" idx="2"/>
          </p:cNvCxnSpPr>
          <p:nvPr/>
        </p:nvCxnSpPr>
        <p:spPr>
          <a:xfrm flipV="1">
            <a:off x="6619561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D839D7-FC29-B61A-040E-1A8F833FE530}"/>
              </a:ext>
            </a:extLst>
          </p:cNvPr>
          <p:cNvCxnSpPr>
            <a:stCxn id="20" idx="0"/>
            <a:endCxn id="33" idx="2"/>
          </p:cNvCxnSpPr>
          <p:nvPr/>
        </p:nvCxnSpPr>
        <p:spPr>
          <a:xfrm flipV="1">
            <a:off x="8126187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42E5E2-52C9-CBD2-A30B-E84327CB4D33}"/>
              </a:ext>
            </a:extLst>
          </p:cNvPr>
          <p:cNvCxnSpPr>
            <a:cxnSpLocks/>
            <a:stCxn id="67" idx="7"/>
            <a:endCxn id="44" idx="3"/>
          </p:cNvCxnSpPr>
          <p:nvPr/>
        </p:nvCxnSpPr>
        <p:spPr>
          <a:xfrm flipV="1">
            <a:off x="3685746" y="2890313"/>
            <a:ext cx="1344305" cy="489242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7A60FC2-C4AF-71C1-7FD6-8EA6FF89F18B}"/>
              </a:ext>
            </a:extLst>
          </p:cNvPr>
          <p:cNvSpPr/>
          <p:nvPr/>
        </p:nvSpPr>
        <p:spPr>
          <a:xfrm>
            <a:off x="4995720" y="2687466"/>
            <a:ext cx="234429" cy="2376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64E2DDB-FBC9-183A-2C2B-5B8AAE7D904B}"/>
              </a:ext>
            </a:extLst>
          </p:cNvPr>
          <p:cNvSpPr/>
          <p:nvPr/>
        </p:nvSpPr>
        <p:spPr>
          <a:xfrm>
            <a:off x="3485683" y="390785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B921BB-6BB6-3B01-2FED-CB10C82EBB20}"/>
              </a:ext>
            </a:extLst>
          </p:cNvPr>
          <p:cNvSpPr/>
          <p:nvPr/>
        </p:nvSpPr>
        <p:spPr>
          <a:xfrm>
            <a:off x="6502310" y="3907858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193CB73-917B-BB08-0272-FFA8E9790455}"/>
              </a:ext>
            </a:extLst>
          </p:cNvPr>
          <p:cNvSpPr/>
          <p:nvPr/>
        </p:nvSpPr>
        <p:spPr>
          <a:xfrm>
            <a:off x="8011882" y="3907858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FA27FA-D7C1-E716-48C9-1289B632A7EE}"/>
              </a:ext>
            </a:extLst>
          </p:cNvPr>
          <p:cNvSpPr txBox="1"/>
          <p:nvPr/>
        </p:nvSpPr>
        <p:spPr>
          <a:xfrm>
            <a:off x="838200" y="6090496"/>
            <a:ext cx="336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*FFNN: Feedforward neural network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B1753D-ED71-6790-A1D1-8D044554BA7B}"/>
              </a:ext>
            </a:extLst>
          </p:cNvPr>
          <p:cNvCxnSpPr>
            <a:stCxn id="31" idx="0"/>
            <a:endCxn id="46" idx="4"/>
          </p:cNvCxnSpPr>
          <p:nvPr/>
        </p:nvCxnSpPr>
        <p:spPr>
          <a:xfrm flipH="1" flipV="1">
            <a:off x="6619525" y="4145508"/>
            <a:ext cx="36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B3B772-BF30-0E3C-A160-743FEFF028FC}"/>
              </a:ext>
            </a:extLst>
          </p:cNvPr>
          <p:cNvCxnSpPr>
            <a:stCxn id="33" idx="0"/>
            <a:endCxn id="47" idx="4"/>
          </p:cNvCxnSpPr>
          <p:nvPr/>
        </p:nvCxnSpPr>
        <p:spPr>
          <a:xfrm flipV="1">
            <a:off x="8126187" y="4145508"/>
            <a:ext cx="2910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14FA1FB-8085-4F6C-5E5B-401A4C284781}"/>
              </a:ext>
            </a:extLst>
          </p:cNvPr>
          <p:cNvCxnSpPr>
            <a:cxnSpLocks/>
            <a:stCxn id="30" idx="0"/>
            <a:endCxn id="44" idx="4"/>
          </p:cNvCxnSpPr>
          <p:nvPr/>
        </p:nvCxnSpPr>
        <p:spPr>
          <a:xfrm flipV="1">
            <a:off x="5112935" y="2925116"/>
            <a:ext cx="0" cy="2047753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818CCB6-F76D-2608-9160-274D564AC6A2}"/>
              </a:ext>
            </a:extLst>
          </p:cNvPr>
          <p:cNvCxnSpPr>
            <a:cxnSpLocks/>
            <a:stCxn id="30" idx="0"/>
            <a:endCxn id="45" idx="5"/>
          </p:cNvCxnSpPr>
          <p:nvPr/>
        </p:nvCxnSpPr>
        <p:spPr>
          <a:xfrm flipH="1" flipV="1">
            <a:off x="3685781" y="4110704"/>
            <a:ext cx="1427154" cy="8621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D99F166-2E4E-040F-7E2E-2351F37721A1}"/>
              </a:ext>
            </a:extLst>
          </p:cNvPr>
          <p:cNvCxnSpPr>
            <a:cxnSpLocks/>
            <a:stCxn id="30" idx="0"/>
            <a:endCxn id="46" idx="3"/>
          </p:cNvCxnSpPr>
          <p:nvPr/>
        </p:nvCxnSpPr>
        <p:spPr>
          <a:xfrm flipV="1">
            <a:off x="5112935" y="4110705"/>
            <a:ext cx="1423706" cy="8621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240138D-AD4D-80EC-69ED-96F5E5E3CAD0}"/>
              </a:ext>
            </a:extLst>
          </p:cNvPr>
          <p:cNvCxnSpPr>
            <a:cxnSpLocks/>
            <a:stCxn id="30" idx="0"/>
            <a:endCxn id="47" idx="3"/>
          </p:cNvCxnSpPr>
          <p:nvPr/>
        </p:nvCxnSpPr>
        <p:spPr>
          <a:xfrm flipV="1">
            <a:off x="5112935" y="4110705"/>
            <a:ext cx="2933278" cy="8621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16DA819E-604B-888F-9139-A6455D8167D1}"/>
              </a:ext>
            </a:extLst>
          </p:cNvPr>
          <p:cNvSpPr/>
          <p:nvPr/>
        </p:nvSpPr>
        <p:spPr>
          <a:xfrm>
            <a:off x="3485648" y="3344752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36731E7-0D44-BC68-1201-7B2B4796B301}"/>
              </a:ext>
            </a:extLst>
          </p:cNvPr>
          <p:cNvSpPr/>
          <p:nvPr/>
        </p:nvSpPr>
        <p:spPr>
          <a:xfrm>
            <a:off x="6502275" y="3344753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568F04-F088-F517-C3DD-DE00B60ED5B1}"/>
              </a:ext>
            </a:extLst>
          </p:cNvPr>
          <p:cNvSpPr/>
          <p:nvPr/>
        </p:nvSpPr>
        <p:spPr>
          <a:xfrm>
            <a:off x="8011847" y="3344753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426873-34EF-90A8-925B-14603D60E1D2}"/>
              </a:ext>
            </a:extLst>
          </p:cNvPr>
          <p:cNvCxnSpPr>
            <a:stCxn id="45" idx="0"/>
            <a:endCxn id="67" idx="4"/>
          </p:cNvCxnSpPr>
          <p:nvPr/>
        </p:nvCxnSpPr>
        <p:spPr>
          <a:xfrm flipH="1" flipV="1">
            <a:off x="3602863" y="3582402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092ACF9-026E-24C9-6A7C-EC91B93F3083}"/>
              </a:ext>
            </a:extLst>
          </p:cNvPr>
          <p:cNvCxnSpPr>
            <a:stCxn id="46" idx="0"/>
            <a:endCxn id="68" idx="4"/>
          </p:cNvCxnSpPr>
          <p:nvPr/>
        </p:nvCxnSpPr>
        <p:spPr>
          <a:xfrm flipH="1" flipV="1">
            <a:off x="6619490" y="3582403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023C400-B673-21E9-F0E0-437A81F03407}"/>
              </a:ext>
            </a:extLst>
          </p:cNvPr>
          <p:cNvCxnSpPr>
            <a:stCxn id="47" idx="0"/>
            <a:endCxn id="69" idx="4"/>
          </p:cNvCxnSpPr>
          <p:nvPr/>
        </p:nvCxnSpPr>
        <p:spPr>
          <a:xfrm flipH="1" flipV="1">
            <a:off x="8129062" y="3582403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687A91BE-ECFE-FA3E-ECBD-6B1E18C97B91}"/>
              </a:ext>
            </a:extLst>
          </p:cNvPr>
          <p:cNvSpPr/>
          <p:nvPr/>
        </p:nvSpPr>
        <p:spPr>
          <a:xfrm rot="11091922">
            <a:off x="3676204" y="3483990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urved Right Arrow 76">
            <a:extLst>
              <a:ext uri="{FF2B5EF4-FFF2-40B4-BE49-F238E27FC236}">
                <a16:creationId xmlns:a16="http://schemas.microsoft.com/office/drawing/2014/main" id="{E3A7C88E-07C3-E95C-368B-3C7AA4F5F250}"/>
              </a:ext>
            </a:extLst>
          </p:cNvPr>
          <p:cNvSpPr/>
          <p:nvPr/>
        </p:nvSpPr>
        <p:spPr>
          <a:xfrm rot="11091922">
            <a:off x="6688343" y="3490915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urved Right Arrow 77">
            <a:extLst>
              <a:ext uri="{FF2B5EF4-FFF2-40B4-BE49-F238E27FC236}">
                <a16:creationId xmlns:a16="http://schemas.microsoft.com/office/drawing/2014/main" id="{66894BEF-BE88-4C69-2256-517CE00DD61A}"/>
              </a:ext>
            </a:extLst>
          </p:cNvPr>
          <p:cNvSpPr/>
          <p:nvPr/>
        </p:nvSpPr>
        <p:spPr>
          <a:xfrm rot="11091922">
            <a:off x="8191240" y="3483991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E96057-91E3-6287-AF81-B5FD31D45064}"/>
              </a:ext>
            </a:extLst>
          </p:cNvPr>
          <p:cNvCxnSpPr>
            <a:stCxn id="68" idx="2"/>
            <a:endCxn id="44" idx="6"/>
          </p:cNvCxnSpPr>
          <p:nvPr/>
        </p:nvCxnSpPr>
        <p:spPr>
          <a:xfrm flipH="1" flipV="1">
            <a:off x="5230149" y="2806291"/>
            <a:ext cx="1272126" cy="65728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B9A737-4ABC-58D7-32DA-9BA31E906B81}"/>
              </a:ext>
            </a:extLst>
          </p:cNvPr>
          <p:cNvCxnSpPr>
            <a:stCxn id="69" idx="2"/>
            <a:endCxn id="44" idx="7"/>
          </p:cNvCxnSpPr>
          <p:nvPr/>
        </p:nvCxnSpPr>
        <p:spPr>
          <a:xfrm flipH="1" flipV="1">
            <a:off x="5195818" y="2722269"/>
            <a:ext cx="2816029" cy="741309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1A4DE14-8AE4-C5FF-62B4-18DDD3752ABE}"/>
              </a:ext>
            </a:extLst>
          </p:cNvPr>
          <p:cNvCxnSpPr>
            <a:cxnSpLocks/>
          </p:cNvCxnSpPr>
          <p:nvPr/>
        </p:nvCxnSpPr>
        <p:spPr>
          <a:xfrm flipH="1" flipV="1">
            <a:off x="5112934" y="1477925"/>
            <a:ext cx="2" cy="404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EF63BDF-98E3-F8B9-CCA6-123D3CBE4F6D}"/>
              </a:ext>
            </a:extLst>
          </p:cNvPr>
          <p:cNvCxnSpPr>
            <a:cxnSpLocks/>
            <a:stCxn id="44" idx="0"/>
            <a:endCxn id="24" idx="2"/>
          </p:cNvCxnSpPr>
          <p:nvPr/>
        </p:nvCxnSpPr>
        <p:spPr>
          <a:xfrm flipV="1">
            <a:off x="5112935" y="2297473"/>
            <a:ext cx="0" cy="3899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C2C33E-BFDF-8DEC-1093-76E11B95F87F}"/>
              </a:ext>
            </a:extLst>
          </p:cNvPr>
          <p:cNvCxnSpPr/>
          <p:nvPr/>
        </p:nvCxnSpPr>
        <p:spPr>
          <a:xfrm flipH="1" flipV="1">
            <a:off x="3604499" y="4145453"/>
            <a:ext cx="36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414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EA50-000B-7416-2A32-0AF2817D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9BA54-D7DD-E607-4835-BA9C301C4EAF}"/>
              </a:ext>
            </a:extLst>
          </p:cNvPr>
          <p:cNvSpPr txBox="1"/>
          <p:nvPr/>
        </p:nvSpPr>
        <p:spPr>
          <a:xfrm>
            <a:off x="3311997" y="561790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EDD7A-A4BF-9419-9631-E86501FBC266}"/>
              </a:ext>
            </a:extLst>
          </p:cNvPr>
          <p:cNvSpPr txBox="1"/>
          <p:nvPr/>
        </p:nvSpPr>
        <p:spPr>
          <a:xfrm>
            <a:off x="4937246" y="56179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B5A36-30EA-0763-81D4-70C507FAB677}"/>
              </a:ext>
            </a:extLst>
          </p:cNvPr>
          <p:cNvSpPr txBox="1"/>
          <p:nvPr/>
        </p:nvSpPr>
        <p:spPr>
          <a:xfrm>
            <a:off x="6361317" y="561790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04B77-76DB-5F35-20D2-A6A7B4AFC5AA}"/>
              </a:ext>
            </a:extLst>
          </p:cNvPr>
          <p:cNvSpPr txBox="1"/>
          <p:nvPr/>
        </p:nvSpPr>
        <p:spPr>
          <a:xfrm>
            <a:off x="7519739" y="5617908"/>
            <a:ext cx="121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bootcamp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E10783-452E-9B2D-DF46-C6FFAFD27EB1}"/>
              </a:ext>
            </a:extLst>
          </p:cNvPr>
          <p:cNvSpPr/>
          <p:nvPr/>
        </p:nvSpPr>
        <p:spPr>
          <a:xfrm>
            <a:off x="3155994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3807BE-DBF3-727B-B081-3032C5FE84BB}"/>
              </a:ext>
            </a:extLst>
          </p:cNvPr>
          <p:cNvSpPr/>
          <p:nvPr/>
        </p:nvSpPr>
        <p:spPr>
          <a:xfrm>
            <a:off x="4662620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E90D16-13E2-517D-A384-D8D88AE86B7E}"/>
              </a:ext>
            </a:extLst>
          </p:cNvPr>
          <p:cNvSpPr/>
          <p:nvPr/>
        </p:nvSpPr>
        <p:spPr>
          <a:xfrm>
            <a:off x="6169246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825A73-C978-6BD2-630F-83C61148A29B}"/>
              </a:ext>
            </a:extLst>
          </p:cNvPr>
          <p:cNvSpPr/>
          <p:nvPr/>
        </p:nvSpPr>
        <p:spPr>
          <a:xfrm>
            <a:off x="7675872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FFNN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215031-2316-67CD-2B60-75CB5910985D}"/>
              </a:ext>
            </a:extLst>
          </p:cNvPr>
          <p:cNvSpPr/>
          <p:nvPr/>
        </p:nvSpPr>
        <p:spPr>
          <a:xfrm>
            <a:off x="3155994" y="4976043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B01268-EADA-FBF0-83FA-A67486363EB8}"/>
              </a:ext>
            </a:extLst>
          </p:cNvPr>
          <p:cNvSpPr/>
          <p:nvPr/>
        </p:nvSpPr>
        <p:spPr>
          <a:xfrm>
            <a:off x="4662620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827958-D097-4775-EBD7-DEABE065280D}"/>
              </a:ext>
            </a:extLst>
          </p:cNvPr>
          <p:cNvSpPr/>
          <p:nvPr/>
        </p:nvSpPr>
        <p:spPr>
          <a:xfrm>
            <a:off x="6169246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DCA654-1BB1-5E7D-FDD0-B3DD46EAD4D5}"/>
              </a:ext>
            </a:extLst>
          </p:cNvPr>
          <p:cNvSpPr/>
          <p:nvPr/>
        </p:nvSpPr>
        <p:spPr>
          <a:xfrm>
            <a:off x="7675872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AD727B-6664-5EEF-1151-16C8C6C7BDE1}"/>
              </a:ext>
            </a:extLst>
          </p:cNvPr>
          <p:cNvCxnSpPr>
            <a:stCxn id="7" idx="0"/>
            <a:endCxn id="29" idx="2"/>
          </p:cNvCxnSpPr>
          <p:nvPr/>
        </p:nvCxnSpPr>
        <p:spPr>
          <a:xfrm flipV="1">
            <a:off x="3606309" y="5345375"/>
            <a:ext cx="0" cy="272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5A5AC2-B192-0DD8-F9AC-8983C3C1F47C}"/>
              </a:ext>
            </a:extLst>
          </p:cNvPr>
          <p:cNvCxnSpPr>
            <a:stCxn id="8" idx="0"/>
            <a:endCxn id="30" idx="2"/>
          </p:cNvCxnSpPr>
          <p:nvPr/>
        </p:nvCxnSpPr>
        <p:spPr>
          <a:xfrm flipV="1">
            <a:off x="5112935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6DA46F-A2A2-2393-B839-31BFF470ECAD}"/>
              </a:ext>
            </a:extLst>
          </p:cNvPr>
          <p:cNvCxnSpPr>
            <a:stCxn id="9" idx="0"/>
            <a:endCxn id="31" idx="2"/>
          </p:cNvCxnSpPr>
          <p:nvPr/>
        </p:nvCxnSpPr>
        <p:spPr>
          <a:xfrm flipV="1">
            <a:off x="6619561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D839D7-FC29-B61A-040E-1A8F833FE530}"/>
              </a:ext>
            </a:extLst>
          </p:cNvPr>
          <p:cNvCxnSpPr>
            <a:stCxn id="20" idx="0"/>
            <a:endCxn id="33" idx="2"/>
          </p:cNvCxnSpPr>
          <p:nvPr/>
        </p:nvCxnSpPr>
        <p:spPr>
          <a:xfrm flipV="1">
            <a:off x="8126187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7A60FC2-C4AF-71C1-7FD6-8EA6FF89F18B}"/>
              </a:ext>
            </a:extLst>
          </p:cNvPr>
          <p:cNvSpPr/>
          <p:nvPr/>
        </p:nvSpPr>
        <p:spPr>
          <a:xfrm>
            <a:off x="6502274" y="2838621"/>
            <a:ext cx="234429" cy="2376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64E2DDB-FBC9-183A-2C2B-5B8AAE7D904B}"/>
              </a:ext>
            </a:extLst>
          </p:cNvPr>
          <p:cNvSpPr/>
          <p:nvPr/>
        </p:nvSpPr>
        <p:spPr>
          <a:xfrm>
            <a:off x="4995755" y="3916904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193CB73-917B-BB08-0272-FFA8E9790455}"/>
              </a:ext>
            </a:extLst>
          </p:cNvPr>
          <p:cNvSpPr/>
          <p:nvPr/>
        </p:nvSpPr>
        <p:spPr>
          <a:xfrm>
            <a:off x="8011882" y="3907858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FA27FA-D7C1-E716-48C9-1289B632A7EE}"/>
              </a:ext>
            </a:extLst>
          </p:cNvPr>
          <p:cNvSpPr txBox="1"/>
          <p:nvPr/>
        </p:nvSpPr>
        <p:spPr>
          <a:xfrm>
            <a:off x="838200" y="6090496"/>
            <a:ext cx="336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*FFNN: Feedforward neural network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B3B772-BF30-0E3C-A160-743FEFF028FC}"/>
              </a:ext>
            </a:extLst>
          </p:cNvPr>
          <p:cNvCxnSpPr>
            <a:stCxn id="33" idx="0"/>
            <a:endCxn id="47" idx="4"/>
          </p:cNvCxnSpPr>
          <p:nvPr/>
        </p:nvCxnSpPr>
        <p:spPr>
          <a:xfrm flipV="1">
            <a:off x="8126187" y="4145508"/>
            <a:ext cx="2910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14FA1FB-8085-4F6C-5E5B-401A4C284781}"/>
              </a:ext>
            </a:extLst>
          </p:cNvPr>
          <p:cNvCxnSpPr>
            <a:stCxn id="30" idx="0"/>
            <a:endCxn id="45" idx="4"/>
          </p:cNvCxnSpPr>
          <p:nvPr/>
        </p:nvCxnSpPr>
        <p:spPr>
          <a:xfrm flipV="1">
            <a:off x="5112935" y="4154554"/>
            <a:ext cx="35" cy="81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16DA819E-604B-888F-9139-A6455D8167D1}"/>
              </a:ext>
            </a:extLst>
          </p:cNvPr>
          <p:cNvSpPr/>
          <p:nvPr/>
        </p:nvSpPr>
        <p:spPr>
          <a:xfrm>
            <a:off x="4995720" y="3353799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568F04-F088-F517-C3DD-DE00B60ED5B1}"/>
              </a:ext>
            </a:extLst>
          </p:cNvPr>
          <p:cNvSpPr/>
          <p:nvPr/>
        </p:nvSpPr>
        <p:spPr>
          <a:xfrm>
            <a:off x="8011847" y="3344753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426873-34EF-90A8-925B-14603D60E1D2}"/>
              </a:ext>
            </a:extLst>
          </p:cNvPr>
          <p:cNvCxnSpPr>
            <a:stCxn id="45" idx="0"/>
            <a:endCxn id="67" idx="4"/>
          </p:cNvCxnSpPr>
          <p:nvPr/>
        </p:nvCxnSpPr>
        <p:spPr>
          <a:xfrm flipH="1" flipV="1">
            <a:off x="5112935" y="3591449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023C400-B673-21E9-F0E0-437A81F03407}"/>
              </a:ext>
            </a:extLst>
          </p:cNvPr>
          <p:cNvCxnSpPr>
            <a:stCxn id="47" idx="0"/>
            <a:endCxn id="69" idx="4"/>
          </p:cNvCxnSpPr>
          <p:nvPr/>
        </p:nvCxnSpPr>
        <p:spPr>
          <a:xfrm flipH="1" flipV="1">
            <a:off x="8129062" y="3582403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687A91BE-ECFE-FA3E-ECBD-6B1E18C97B91}"/>
              </a:ext>
            </a:extLst>
          </p:cNvPr>
          <p:cNvSpPr/>
          <p:nvPr/>
        </p:nvSpPr>
        <p:spPr>
          <a:xfrm rot="11091922">
            <a:off x="5175114" y="3490914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urved Right Arrow 76">
            <a:extLst>
              <a:ext uri="{FF2B5EF4-FFF2-40B4-BE49-F238E27FC236}">
                <a16:creationId xmlns:a16="http://schemas.microsoft.com/office/drawing/2014/main" id="{E3A7C88E-07C3-E95C-368B-3C7AA4F5F250}"/>
              </a:ext>
            </a:extLst>
          </p:cNvPr>
          <p:cNvSpPr/>
          <p:nvPr/>
        </p:nvSpPr>
        <p:spPr>
          <a:xfrm rot="11091922">
            <a:off x="3668875" y="3465819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urved Right Arrow 77">
            <a:extLst>
              <a:ext uri="{FF2B5EF4-FFF2-40B4-BE49-F238E27FC236}">
                <a16:creationId xmlns:a16="http://schemas.microsoft.com/office/drawing/2014/main" id="{66894BEF-BE88-4C69-2256-517CE00DD61A}"/>
              </a:ext>
            </a:extLst>
          </p:cNvPr>
          <p:cNvSpPr/>
          <p:nvPr/>
        </p:nvSpPr>
        <p:spPr>
          <a:xfrm rot="11091922">
            <a:off x="8191240" y="3483991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B9A737-4ABC-58D7-32DA-9BA31E906B81}"/>
              </a:ext>
            </a:extLst>
          </p:cNvPr>
          <p:cNvCxnSpPr>
            <a:cxnSpLocks/>
            <a:stCxn id="69" idx="2"/>
            <a:endCxn id="44" idx="6"/>
          </p:cNvCxnSpPr>
          <p:nvPr/>
        </p:nvCxnSpPr>
        <p:spPr>
          <a:xfrm flipH="1" flipV="1">
            <a:off x="6736703" y="2957446"/>
            <a:ext cx="1275144" cy="506132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1A4DE14-8AE4-C5FF-62B4-18DDD3752ABE}"/>
              </a:ext>
            </a:extLst>
          </p:cNvPr>
          <p:cNvCxnSpPr>
            <a:cxnSpLocks/>
          </p:cNvCxnSpPr>
          <p:nvPr/>
        </p:nvCxnSpPr>
        <p:spPr>
          <a:xfrm flipH="1" flipV="1">
            <a:off x="6619486" y="1470477"/>
            <a:ext cx="2" cy="404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728DEC4-F960-BDF1-2E54-68DD42281FAF}"/>
              </a:ext>
            </a:extLst>
          </p:cNvPr>
          <p:cNvSpPr/>
          <p:nvPr/>
        </p:nvSpPr>
        <p:spPr>
          <a:xfrm>
            <a:off x="3489092" y="3912261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B1C23A-189A-B692-2929-4FCE2042B3A0}"/>
              </a:ext>
            </a:extLst>
          </p:cNvPr>
          <p:cNvSpPr/>
          <p:nvPr/>
        </p:nvSpPr>
        <p:spPr>
          <a:xfrm>
            <a:off x="3489092" y="3338687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8A868A-021F-5C91-9878-6001FA19E94B}"/>
              </a:ext>
            </a:extLst>
          </p:cNvPr>
          <p:cNvCxnSpPr>
            <a:stCxn id="13" idx="0"/>
            <a:endCxn id="14" idx="4"/>
          </p:cNvCxnSpPr>
          <p:nvPr/>
        </p:nvCxnSpPr>
        <p:spPr>
          <a:xfrm flipV="1">
            <a:off x="3606307" y="3576337"/>
            <a:ext cx="0" cy="33592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48E320-5579-9D37-2BC7-D12D731CE3DB}"/>
              </a:ext>
            </a:extLst>
          </p:cNvPr>
          <p:cNvCxnSpPr>
            <a:stCxn id="29" idx="0"/>
            <a:endCxn id="13" idx="4"/>
          </p:cNvCxnSpPr>
          <p:nvPr/>
        </p:nvCxnSpPr>
        <p:spPr>
          <a:xfrm flipH="1" flipV="1">
            <a:off x="3606307" y="4149911"/>
            <a:ext cx="2" cy="826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5C2621-8829-7081-43DC-026C88BF907A}"/>
              </a:ext>
            </a:extLst>
          </p:cNvPr>
          <p:cNvCxnSpPr>
            <a:stCxn id="31" idx="0"/>
            <a:endCxn id="44" idx="4"/>
          </p:cNvCxnSpPr>
          <p:nvPr/>
        </p:nvCxnSpPr>
        <p:spPr>
          <a:xfrm flipH="1" flipV="1">
            <a:off x="6619489" y="3076271"/>
            <a:ext cx="72" cy="189659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A6FC2D-8B0A-0EC0-F7D8-1BB50E8D0E4F}"/>
              </a:ext>
            </a:extLst>
          </p:cNvPr>
          <p:cNvCxnSpPr>
            <a:stCxn id="44" idx="0"/>
            <a:endCxn id="26" idx="2"/>
          </p:cNvCxnSpPr>
          <p:nvPr/>
        </p:nvCxnSpPr>
        <p:spPr>
          <a:xfrm flipV="1">
            <a:off x="6619489" y="2297473"/>
            <a:ext cx="72" cy="5411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5C537A-412A-ED02-16EA-6048C2729726}"/>
              </a:ext>
            </a:extLst>
          </p:cNvPr>
          <p:cNvCxnSpPr>
            <a:stCxn id="67" idx="7"/>
            <a:endCxn id="44" idx="2"/>
          </p:cNvCxnSpPr>
          <p:nvPr/>
        </p:nvCxnSpPr>
        <p:spPr>
          <a:xfrm flipV="1">
            <a:off x="5195818" y="2957446"/>
            <a:ext cx="1306456" cy="43115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6DC6F1-430C-CE95-71CB-EEBF53C398F4}"/>
              </a:ext>
            </a:extLst>
          </p:cNvPr>
          <p:cNvCxnSpPr>
            <a:cxnSpLocks/>
            <a:stCxn id="14" idx="7"/>
            <a:endCxn id="44" idx="1"/>
          </p:cNvCxnSpPr>
          <p:nvPr/>
        </p:nvCxnSpPr>
        <p:spPr>
          <a:xfrm flipV="1">
            <a:off x="3689190" y="2873424"/>
            <a:ext cx="2847415" cy="50006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EC05FC-07C8-277B-8762-92EA53AFD0F3}"/>
              </a:ext>
            </a:extLst>
          </p:cNvPr>
          <p:cNvCxnSpPr>
            <a:stCxn id="31" idx="0"/>
            <a:endCxn id="13" idx="5"/>
          </p:cNvCxnSpPr>
          <p:nvPr/>
        </p:nvCxnSpPr>
        <p:spPr>
          <a:xfrm flipH="1" flipV="1">
            <a:off x="3689190" y="4115108"/>
            <a:ext cx="2930371" cy="85776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D0805D-F0C5-CA08-07A1-3B33169F470A}"/>
              </a:ext>
            </a:extLst>
          </p:cNvPr>
          <p:cNvCxnSpPr>
            <a:stCxn id="31" idx="0"/>
            <a:endCxn id="45" idx="5"/>
          </p:cNvCxnSpPr>
          <p:nvPr/>
        </p:nvCxnSpPr>
        <p:spPr>
          <a:xfrm flipH="1" flipV="1">
            <a:off x="5195853" y="4119751"/>
            <a:ext cx="1423708" cy="85311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959FAE9-DF67-4879-BFEB-3B6B1BB78DA2}"/>
              </a:ext>
            </a:extLst>
          </p:cNvPr>
          <p:cNvCxnSpPr>
            <a:stCxn id="31" idx="0"/>
            <a:endCxn id="47" idx="3"/>
          </p:cNvCxnSpPr>
          <p:nvPr/>
        </p:nvCxnSpPr>
        <p:spPr>
          <a:xfrm flipV="1">
            <a:off x="6619561" y="4110705"/>
            <a:ext cx="1426652" cy="8621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78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CCD0-359F-2F9A-A004-5EB4718D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CB73-6A43-DE64-AEF4-440FC7D3C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Previously we did </a:t>
            </a:r>
            <a:r>
              <a:rPr lang="en-US" i="1"/>
              <a:t>one</a:t>
            </a:r>
            <a:r>
              <a:rPr lang="en-US"/>
              <a:t>-head self-attention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F0CA0-45E6-6E6D-BCF7-3F46D2977729}"/>
              </a:ext>
            </a:extLst>
          </p:cNvPr>
          <p:cNvSpPr txBox="1"/>
          <p:nvPr/>
        </p:nvSpPr>
        <p:spPr>
          <a:xfrm>
            <a:off x="4474535" y="5512981"/>
            <a:ext cx="324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This is our bootcamp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2B6C5-08FB-4AAD-80FE-E21D9ADA09B1}"/>
              </a:ext>
            </a:extLst>
          </p:cNvPr>
          <p:cNvSpPr/>
          <p:nvPr/>
        </p:nvSpPr>
        <p:spPr>
          <a:xfrm>
            <a:off x="4750043" y="4727277"/>
            <a:ext cx="269191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9BF4A5-B0BB-51C6-5FD5-AD8EA3CDA30A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H="1" flipV="1">
            <a:off x="6096000" y="5096609"/>
            <a:ext cx="1" cy="416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163B2A-1F97-359F-3102-D705AE6299C6}"/>
              </a:ext>
            </a:extLst>
          </p:cNvPr>
          <p:cNvSpPr/>
          <p:nvPr/>
        </p:nvSpPr>
        <p:spPr>
          <a:xfrm>
            <a:off x="4750043" y="3726712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Self-attention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4954BC-9DA6-5508-1931-13F82702035F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flipV="1">
            <a:off x="6096000" y="4400015"/>
            <a:ext cx="0" cy="327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51B62-E4C5-704E-AB37-E6F4D8F35F57}"/>
              </a:ext>
            </a:extLst>
          </p:cNvPr>
          <p:cNvSpPr/>
          <p:nvPr/>
        </p:nvSpPr>
        <p:spPr>
          <a:xfrm>
            <a:off x="4750043" y="3099391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FCNN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AA3327-F4FF-501F-14ED-93C88D264209}"/>
              </a:ext>
            </a:extLst>
          </p:cNvPr>
          <p:cNvCxnSpPr>
            <a:stCxn id="10" idx="0"/>
            <a:endCxn id="14" idx="2"/>
          </p:cNvCxnSpPr>
          <p:nvPr/>
        </p:nvCxnSpPr>
        <p:spPr>
          <a:xfrm flipV="1">
            <a:off x="6096000" y="3429000"/>
            <a:ext cx="0" cy="297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1FD148-AF0C-5F60-9B4A-1B8A2DF03971}"/>
              </a:ext>
            </a:extLst>
          </p:cNvPr>
          <p:cNvCxnSpPr>
            <a:stCxn id="14" idx="0"/>
          </p:cNvCxnSpPr>
          <p:nvPr/>
        </p:nvCxnSpPr>
        <p:spPr>
          <a:xfrm flipV="1">
            <a:off x="6096000" y="2658140"/>
            <a:ext cx="0" cy="441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40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CCD0-359F-2F9A-A004-5EB4718D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Multi-head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CB73-6A43-DE64-AEF4-440FC7D3C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F0CA0-45E6-6E6D-BCF7-3F46D2977729}"/>
              </a:ext>
            </a:extLst>
          </p:cNvPr>
          <p:cNvSpPr txBox="1"/>
          <p:nvPr/>
        </p:nvSpPr>
        <p:spPr>
          <a:xfrm>
            <a:off x="4474535" y="5687070"/>
            <a:ext cx="324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This is our bootcamp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2B6C5-08FB-4AAD-80FE-E21D9ADA09B1}"/>
              </a:ext>
            </a:extLst>
          </p:cNvPr>
          <p:cNvSpPr/>
          <p:nvPr/>
        </p:nvSpPr>
        <p:spPr>
          <a:xfrm>
            <a:off x="4782985" y="4949235"/>
            <a:ext cx="269191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9BF4A5-B0BB-51C6-5FD5-AD8EA3CDA30A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128942" y="5318567"/>
            <a:ext cx="1" cy="416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163B2A-1F97-359F-3102-D705AE6299C6}"/>
              </a:ext>
            </a:extLst>
          </p:cNvPr>
          <p:cNvSpPr/>
          <p:nvPr/>
        </p:nvSpPr>
        <p:spPr>
          <a:xfrm>
            <a:off x="4474535" y="3648084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Self-attention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51B62-E4C5-704E-AB37-E6F4D8F35F57}"/>
              </a:ext>
            </a:extLst>
          </p:cNvPr>
          <p:cNvSpPr/>
          <p:nvPr/>
        </p:nvSpPr>
        <p:spPr>
          <a:xfrm>
            <a:off x="4474535" y="2799529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AA3327-F4FF-501F-14ED-93C88D264209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820492" y="3129138"/>
            <a:ext cx="0" cy="297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1FD148-AF0C-5F60-9B4A-1B8A2DF03971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820492" y="2330050"/>
            <a:ext cx="0" cy="469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0F5370-BE63-FFF6-708F-81210DCBB146}"/>
              </a:ext>
            </a:extLst>
          </p:cNvPr>
          <p:cNvSpPr/>
          <p:nvPr/>
        </p:nvSpPr>
        <p:spPr>
          <a:xfrm>
            <a:off x="4626935" y="3800484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Self-attention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8D608-B54D-A56B-3323-876B0FECDC10}"/>
              </a:ext>
            </a:extLst>
          </p:cNvPr>
          <p:cNvSpPr/>
          <p:nvPr/>
        </p:nvSpPr>
        <p:spPr>
          <a:xfrm>
            <a:off x="4626935" y="2951929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050B79-3759-2C7C-EDB9-A197F6144D0B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5972892" y="3281538"/>
            <a:ext cx="0" cy="518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D0B7B-1A0D-4C41-FA99-10C5F182A2E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72892" y="2330050"/>
            <a:ext cx="0" cy="621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0A17DB-236D-EDB5-9360-8438E5647F43}"/>
              </a:ext>
            </a:extLst>
          </p:cNvPr>
          <p:cNvSpPr/>
          <p:nvPr/>
        </p:nvSpPr>
        <p:spPr>
          <a:xfrm>
            <a:off x="4779335" y="3952884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Self-attention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58699A-43A2-2246-4C7E-26B3E712CCF9}"/>
              </a:ext>
            </a:extLst>
          </p:cNvPr>
          <p:cNvSpPr/>
          <p:nvPr/>
        </p:nvSpPr>
        <p:spPr>
          <a:xfrm>
            <a:off x="4779335" y="3104329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FCNN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0A3032-AF7C-74D1-90EA-F5E905726AF6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V="1">
            <a:off x="6125292" y="3433938"/>
            <a:ext cx="0" cy="518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5ACB1D-6503-2014-830A-7D04E96D4033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125292" y="2337967"/>
            <a:ext cx="0" cy="766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363E1EF-333D-12A6-2088-0AD665D53061}"/>
              </a:ext>
            </a:extLst>
          </p:cNvPr>
          <p:cNvSpPr/>
          <p:nvPr/>
        </p:nvSpPr>
        <p:spPr>
          <a:xfrm>
            <a:off x="5031911" y="1955915"/>
            <a:ext cx="1881959" cy="38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7A65C0-EF8D-889C-785E-53A6668D0B8E}"/>
              </a:ext>
            </a:extLst>
          </p:cNvPr>
          <p:cNvCxnSpPr>
            <a:stCxn id="5" idx="0"/>
            <a:endCxn id="12" idx="2"/>
          </p:cNvCxnSpPr>
          <p:nvPr/>
        </p:nvCxnSpPr>
        <p:spPr>
          <a:xfrm flipH="1" flipV="1">
            <a:off x="6125292" y="4626187"/>
            <a:ext cx="3650" cy="323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48A47A-CF6C-6D60-90DE-1EA43E3239FA}"/>
              </a:ext>
            </a:extLst>
          </p:cNvPr>
          <p:cNvCxnSpPr/>
          <p:nvPr/>
        </p:nvCxnSpPr>
        <p:spPr>
          <a:xfrm flipV="1">
            <a:off x="5820492" y="3433938"/>
            <a:ext cx="0" cy="214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5F8491-EBE3-1304-DC8D-64DBB45BF33A}"/>
              </a:ext>
            </a:extLst>
          </p:cNvPr>
          <p:cNvCxnSpPr/>
          <p:nvPr/>
        </p:nvCxnSpPr>
        <p:spPr>
          <a:xfrm flipV="1">
            <a:off x="5972892" y="1520456"/>
            <a:ext cx="0" cy="43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F65D15AF-4BB9-63E2-EB23-7C50B18B9413}"/>
              </a:ext>
            </a:extLst>
          </p:cNvPr>
          <p:cNvSpPr/>
          <p:nvPr/>
        </p:nvSpPr>
        <p:spPr>
          <a:xfrm>
            <a:off x="838200" y="1825625"/>
            <a:ext cx="2658140" cy="791171"/>
          </a:xfrm>
          <a:prstGeom prst="wedgeRoundRectCallout">
            <a:avLst>
              <a:gd name="adj1" fmla="val -28745"/>
              <a:gd name="adj2" fmla="val 77686"/>
              <a:gd name="adj3" fmla="val 16667"/>
            </a:avLst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Q: How to create multi heads?</a:t>
            </a: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A: Just stack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lah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7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F82C-A8C7-5E6A-4955-260C5B17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data includes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23316-05CF-952E-DB72-89765E189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Time series</a:t>
            </a:r>
          </a:p>
          <a:p>
            <a:r>
              <a:rPr lang="en-US"/>
              <a:t>Text</a:t>
            </a:r>
          </a:p>
          <a:p>
            <a:r>
              <a:rPr lang="en-US"/>
              <a:t>Speech</a:t>
            </a:r>
          </a:p>
          <a:p>
            <a:r>
              <a:rPr lang="en-US"/>
              <a:t>Music</a:t>
            </a:r>
          </a:p>
          <a:p>
            <a:r>
              <a:rPr lang="en-US"/>
              <a:t>DNA sequences</a:t>
            </a:r>
          </a:p>
          <a:p>
            <a:r>
              <a:rPr lang="en-US"/>
              <a:t>Video frames</a:t>
            </a:r>
          </a:p>
          <a:p>
            <a:r>
              <a:rPr lang="en-US"/>
              <a:t>User clicking</a:t>
            </a:r>
          </a:p>
        </p:txBody>
      </p:sp>
    </p:spTree>
    <p:extLst>
      <p:ext uri="{BB962C8B-B14F-4D97-AF65-F5344CB8AC3E}">
        <p14:creationId xmlns:p14="http://schemas.microsoft.com/office/powerpoint/2010/main" val="253873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6D6E-BBB1-A038-1F36-E6EB9F38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Multi-head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C7D95-B1D9-5A8E-3448-D811C4578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Multiple heads expand the model’s capability to focus on different parts of the sentence.</a:t>
            </a:r>
          </a:p>
          <a:p>
            <a:r>
              <a:rPr lang="en-US"/>
              <a:t>Improve the diversity of representation learning: each head tries to learn different representation subspaces of the input embeddings.</a:t>
            </a:r>
          </a:p>
        </p:txBody>
      </p:sp>
    </p:spTree>
    <p:extLst>
      <p:ext uri="{BB962C8B-B14F-4D97-AF65-F5344CB8AC3E}">
        <p14:creationId xmlns:p14="http://schemas.microsoft.com/office/powerpoint/2010/main" val="331522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6DF6-17FE-5FE9-3013-30F264C4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 the issues resolved?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56C5E-5D41-F956-473F-DEB467B2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>
                <a:solidFill>
                  <a:srgbClr val="FF0000"/>
                </a:solidFill>
              </a:rPr>
              <a:t>Information bottleneck :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00B050"/>
                </a:solidFill>
              </a:rPr>
              <a:t>attention takes all input positions into account.</a:t>
            </a:r>
          </a:p>
          <a:p>
            <a:r>
              <a:rPr lang="en-US" strike="sngStrike">
                <a:solidFill>
                  <a:srgbClr val="FF0000"/>
                </a:solidFill>
              </a:rPr>
              <a:t>Slow, no parallelization :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00B050"/>
                </a:solidFill>
              </a:rPr>
              <a:t>attention allows parallel computation (matrix multiplication).</a:t>
            </a:r>
          </a:p>
          <a:p>
            <a:r>
              <a:rPr lang="en-US" strike="sngStrike">
                <a:solidFill>
                  <a:srgbClr val="FF0000"/>
                </a:solidFill>
              </a:rPr>
              <a:t>Struggle to capture long-term memory :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00B050"/>
                </a:solidFill>
              </a:rPr>
              <a:t>also related to resolve information bottleneck.</a:t>
            </a:r>
            <a:r>
              <a:rPr lang="en-US">
                <a:solidFill>
                  <a:srgbClr val="FF0000"/>
                </a:solidFill>
              </a:rPr>
              <a:t> </a:t>
            </a:r>
          </a:p>
          <a:p>
            <a:endParaRPr lang="en-US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8AA23816-6996-8041-3273-0E96E2CC9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1804162"/>
            <a:ext cx="420624" cy="42062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A01C307-778F-6CD8-C8D0-97E71184B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2720314"/>
            <a:ext cx="420624" cy="42062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6F83EAC-9281-2164-A3B4-967057B4C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3580670"/>
            <a:ext cx="420624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12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14A-194E-A678-00C4-856E2C99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BE63-992A-D034-80EF-3064FD81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D79B9E-667F-245D-67F1-A61F86CE0328}"/>
              </a:ext>
            </a:extLst>
          </p:cNvPr>
          <p:cNvSpPr/>
          <p:nvPr/>
        </p:nvSpPr>
        <p:spPr>
          <a:xfrm>
            <a:off x="4875196" y="1561309"/>
            <a:ext cx="1597086" cy="5286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4CD95-FE55-FD45-2B6D-F55F061EB0DC}"/>
              </a:ext>
            </a:extLst>
          </p:cNvPr>
          <p:cNvSpPr/>
          <p:nvPr/>
        </p:nvSpPr>
        <p:spPr>
          <a:xfrm>
            <a:off x="4872084" y="2687966"/>
            <a:ext cx="1600199" cy="5286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Encoder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E7D5B-7F46-02B7-D638-655F41C683B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5672184" y="2089940"/>
            <a:ext cx="1555" cy="5980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FFB860-11D2-CDC6-4312-20DE24CE331F}"/>
              </a:ext>
            </a:extLst>
          </p:cNvPr>
          <p:cNvSpPr/>
          <p:nvPr/>
        </p:nvSpPr>
        <p:spPr>
          <a:xfrm>
            <a:off x="4872083" y="3984960"/>
            <a:ext cx="1600199" cy="5286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CDA8-841A-8721-4D2A-CDBC5C3CEFD3}"/>
              </a:ext>
            </a:extLst>
          </p:cNvPr>
          <p:cNvSpPr txBox="1"/>
          <p:nvPr/>
        </p:nvSpPr>
        <p:spPr>
          <a:xfrm>
            <a:off x="5022106" y="3331526"/>
            <a:ext cx="1285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5EEE0-2857-D1F1-8A3F-6BEF4690015A}"/>
              </a:ext>
            </a:extLst>
          </p:cNvPr>
          <p:cNvSpPr/>
          <p:nvPr/>
        </p:nvSpPr>
        <p:spPr>
          <a:xfrm>
            <a:off x="4592568" y="5081321"/>
            <a:ext cx="1130534" cy="485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EEE1B2-0046-C5CF-B934-5A2DADCE5304}"/>
              </a:ext>
            </a:extLst>
          </p:cNvPr>
          <p:cNvCxnSpPr/>
          <p:nvPr/>
        </p:nvCxnSpPr>
        <p:spPr>
          <a:xfrm>
            <a:off x="5157835" y="4513589"/>
            <a:ext cx="0" cy="5445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13E8D2-993F-D392-6532-84451EFF923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157835" y="5567096"/>
            <a:ext cx="0" cy="5336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327C34-A826-0F78-314B-EA75FC2BE5F4}"/>
                  </a:ext>
                </a:extLst>
              </p:cNvPr>
              <p:cNvSpPr txBox="1"/>
              <p:nvPr/>
            </p:nvSpPr>
            <p:spPr>
              <a:xfrm>
                <a:off x="5064476" y="6136176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327C34-A826-0F78-314B-EA75FC2BE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76" y="6136176"/>
                <a:ext cx="186718" cy="276999"/>
              </a:xfrm>
              <a:prstGeom prst="rect">
                <a:avLst/>
              </a:prstGeom>
              <a:blipFill>
                <a:blip r:embed="rId2"/>
                <a:stretch>
                  <a:fillRect l="-33333" r="-3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415F5C-BEA6-CAB1-C24F-CE7F6EF80E2B}"/>
              </a:ext>
            </a:extLst>
          </p:cNvPr>
          <p:cNvSpPr/>
          <p:nvPr/>
        </p:nvSpPr>
        <p:spPr>
          <a:xfrm>
            <a:off x="4657767" y="2385396"/>
            <a:ext cx="2085975" cy="2400469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964B8-2363-8241-3BC0-C43808F11273}"/>
                  </a:ext>
                </a:extLst>
              </p:cNvPr>
              <p:cNvSpPr txBox="1"/>
              <p:nvPr/>
            </p:nvSpPr>
            <p:spPr>
              <a:xfrm>
                <a:off x="6472282" y="3331526"/>
                <a:ext cx="21288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/>
                  <a:t> Encoders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964B8-2363-8241-3BC0-C43808F11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282" y="3331526"/>
                <a:ext cx="2128837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423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14A-194E-A678-00C4-856E2C99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BE63-992A-D034-80EF-3064FD81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D79B9E-667F-245D-67F1-A61F86CE0328}"/>
              </a:ext>
            </a:extLst>
          </p:cNvPr>
          <p:cNvSpPr/>
          <p:nvPr/>
        </p:nvSpPr>
        <p:spPr>
          <a:xfrm>
            <a:off x="2102637" y="1608405"/>
            <a:ext cx="1597086" cy="5286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4CD95-FE55-FD45-2B6D-F55F061EB0DC}"/>
              </a:ext>
            </a:extLst>
          </p:cNvPr>
          <p:cNvSpPr/>
          <p:nvPr/>
        </p:nvSpPr>
        <p:spPr>
          <a:xfrm>
            <a:off x="2099525" y="2735062"/>
            <a:ext cx="1600199" cy="5286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Encoder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E7D5B-7F46-02B7-D638-655F41C683B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899625" y="2137036"/>
            <a:ext cx="1555" cy="5980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FFB860-11D2-CDC6-4312-20DE24CE331F}"/>
              </a:ext>
            </a:extLst>
          </p:cNvPr>
          <p:cNvSpPr/>
          <p:nvPr/>
        </p:nvSpPr>
        <p:spPr>
          <a:xfrm>
            <a:off x="2099524" y="4032056"/>
            <a:ext cx="1600199" cy="5286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CDA8-841A-8721-4D2A-CDBC5C3CEFD3}"/>
              </a:ext>
            </a:extLst>
          </p:cNvPr>
          <p:cNvSpPr txBox="1"/>
          <p:nvPr/>
        </p:nvSpPr>
        <p:spPr>
          <a:xfrm>
            <a:off x="2249547" y="3378622"/>
            <a:ext cx="1285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5EEE0-2857-D1F1-8A3F-6BEF4690015A}"/>
              </a:ext>
            </a:extLst>
          </p:cNvPr>
          <p:cNvSpPr/>
          <p:nvPr/>
        </p:nvSpPr>
        <p:spPr>
          <a:xfrm>
            <a:off x="1820009" y="5128417"/>
            <a:ext cx="1130534" cy="485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EEE1B2-0046-C5CF-B934-5A2DADCE5304}"/>
              </a:ext>
            </a:extLst>
          </p:cNvPr>
          <p:cNvCxnSpPr/>
          <p:nvPr/>
        </p:nvCxnSpPr>
        <p:spPr>
          <a:xfrm>
            <a:off x="2385276" y="4560685"/>
            <a:ext cx="0" cy="5445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13E8D2-993F-D392-6532-84451EFF923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85276" y="5614192"/>
            <a:ext cx="0" cy="5336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327C34-A826-0F78-314B-EA75FC2BE5F4}"/>
                  </a:ext>
                </a:extLst>
              </p:cNvPr>
              <p:cNvSpPr txBox="1"/>
              <p:nvPr/>
            </p:nvSpPr>
            <p:spPr>
              <a:xfrm>
                <a:off x="2291917" y="6183272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327C34-A826-0F78-314B-EA75FC2BE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17" y="6183272"/>
                <a:ext cx="186718" cy="276999"/>
              </a:xfrm>
              <a:prstGeom prst="rect">
                <a:avLst/>
              </a:prstGeom>
              <a:blipFill>
                <a:blip r:embed="rId2"/>
                <a:stretch>
                  <a:fillRect l="-32258" r="-2580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415F5C-BEA6-CAB1-C24F-CE7F6EF80E2B}"/>
              </a:ext>
            </a:extLst>
          </p:cNvPr>
          <p:cNvSpPr/>
          <p:nvPr/>
        </p:nvSpPr>
        <p:spPr>
          <a:xfrm>
            <a:off x="1885208" y="2432492"/>
            <a:ext cx="2085975" cy="2400469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964B8-2363-8241-3BC0-C43808F11273}"/>
                  </a:ext>
                </a:extLst>
              </p:cNvPr>
              <p:cNvSpPr txBox="1"/>
              <p:nvPr/>
            </p:nvSpPr>
            <p:spPr>
              <a:xfrm>
                <a:off x="3699723" y="3463207"/>
                <a:ext cx="21288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/>
                  <a:t> Encoders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964B8-2363-8241-3BC0-C43808F11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3" y="3463207"/>
                <a:ext cx="2128837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72FF734-FE83-7D96-945F-037CCB4364B0}"/>
              </a:ext>
            </a:extLst>
          </p:cNvPr>
          <p:cNvSpPr/>
          <p:nvPr/>
        </p:nvSpPr>
        <p:spPr>
          <a:xfrm>
            <a:off x="7575909" y="1298305"/>
            <a:ext cx="2743189" cy="4780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DA2A0B-6B4B-7DC8-BDDA-E88F81E43D23}"/>
              </a:ext>
            </a:extLst>
          </p:cNvPr>
          <p:cNvSpPr/>
          <p:nvPr/>
        </p:nvSpPr>
        <p:spPr>
          <a:xfrm>
            <a:off x="7972260" y="1640343"/>
            <a:ext cx="1971769" cy="540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2A015B-3CC4-1737-8EFC-1E973B3C42AD}"/>
              </a:ext>
            </a:extLst>
          </p:cNvPr>
          <p:cNvSpPr/>
          <p:nvPr/>
        </p:nvSpPr>
        <p:spPr>
          <a:xfrm>
            <a:off x="7972260" y="2450927"/>
            <a:ext cx="1971769" cy="540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Multi-head Attention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AAE385-F5C8-A83A-030C-A1ED8D56F68C}"/>
              </a:ext>
            </a:extLst>
          </p:cNvPr>
          <p:cNvSpPr/>
          <p:nvPr/>
        </p:nvSpPr>
        <p:spPr>
          <a:xfrm>
            <a:off x="8734015" y="3250359"/>
            <a:ext cx="448254" cy="44825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118D3F-C16D-A598-F516-55CA674004FB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8958145" y="2180910"/>
            <a:ext cx="0" cy="270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DAA626-F7F1-FF44-E486-1AE274B8ADEF}"/>
              </a:ext>
            </a:extLst>
          </p:cNvPr>
          <p:cNvCxnSpPr>
            <a:endCxn id="16" idx="0"/>
          </p:cNvCxnSpPr>
          <p:nvPr/>
        </p:nvCxnSpPr>
        <p:spPr>
          <a:xfrm>
            <a:off x="8958143" y="791878"/>
            <a:ext cx="2" cy="848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64A2D6-C583-343E-8E4D-DCCB50858411}"/>
              </a:ext>
            </a:extLst>
          </p:cNvPr>
          <p:cNvSpPr/>
          <p:nvPr/>
        </p:nvSpPr>
        <p:spPr>
          <a:xfrm>
            <a:off x="7961620" y="3902054"/>
            <a:ext cx="1971769" cy="540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7C2712-2516-703D-C5A5-A92CBF78A48D}"/>
              </a:ext>
            </a:extLst>
          </p:cNvPr>
          <p:cNvSpPr/>
          <p:nvPr/>
        </p:nvSpPr>
        <p:spPr>
          <a:xfrm>
            <a:off x="7972260" y="4744280"/>
            <a:ext cx="1971769" cy="5405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Feed-forward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EA6BDA-5DDD-B9CB-8476-64784EB723DC}"/>
              </a:ext>
            </a:extLst>
          </p:cNvPr>
          <p:cNvCxnSpPr>
            <a:endCxn id="21" idx="0"/>
          </p:cNvCxnSpPr>
          <p:nvPr/>
        </p:nvCxnSpPr>
        <p:spPr>
          <a:xfrm>
            <a:off x="8947505" y="3705511"/>
            <a:ext cx="0" cy="196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D7CA6-DDE3-0CBA-6317-1C4801BA01C0}"/>
              </a:ext>
            </a:extLst>
          </p:cNvPr>
          <p:cNvCxnSpPr>
            <a:endCxn id="22" idx="0"/>
          </p:cNvCxnSpPr>
          <p:nvPr/>
        </p:nvCxnSpPr>
        <p:spPr>
          <a:xfrm>
            <a:off x="8958143" y="4442621"/>
            <a:ext cx="2" cy="301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DD8C3AE-CB39-5B73-064C-FDB40888C9CF}"/>
              </a:ext>
            </a:extLst>
          </p:cNvPr>
          <p:cNvSpPr/>
          <p:nvPr/>
        </p:nvSpPr>
        <p:spPr>
          <a:xfrm>
            <a:off x="8734015" y="5559695"/>
            <a:ext cx="448254" cy="44825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F14F12-8D57-C541-A6E1-89726C24553C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 flipH="1">
            <a:off x="8958142" y="5284847"/>
            <a:ext cx="3" cy="274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FFB0DA-3260-9B4F-2EBB-6F349A089FFA}"/>
              </a:ext>
            </a:extLst>
          </p:cNvPr>
          <p:cNvCxnSpPr>
            <a:stCxn id="25" idx="4"/>
          </p:cNvCxnSpPr>
          <p:nvPr/>
        </p:nvCxnSpPr>
        <p:spPr>
          <a:xfrm>
            <a:off x="8958142" y="6007949"/>
            <a:ext cx="0" cy="348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7164B8-BAB2-2A82-CF51-DF18E1419092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8958142" y="2991494"/>
            <a:ext cx="3" cy="2588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1E031BF-2BED-D054-E69E-EE7F322D8CA7}"/>
              </a:ext>
            </a:extLst>
          </p:cNvPr>
          <p:cNvCxnSpPr>
            <a:cxnSpLocks/>
            <a:endCxn id="18" idx="6"/>
          </p:cNvCxnSpPr>
          <p:nvPr/>
        </p:nvCxnSpPr>
        <p:spPr>
          <a:xfrm rot="16200000" flipH="1">
            <a:off x="7864633" y="2156850"/>
            <a:ext cx="2411144" cy="224128"/>
          </a:xfrm>
          <a:prstGeom prst="bentConnector4">
            <a:avLst>
              <a:gd name="adj1" fmla="val -1168"/>
              <a:gd name="adj2" fmla="val 66437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C40414C-A81C-7413-3B8D-8987419FEF8D}"/>
              </a:ext>
            </a:extLst>
          </p:cNvPr>
          <p:cNvCxnSpPr>
            <a:endCxn id="25" idx="6"/>
          </p:cNvCxnSpPr>
          <p:nvPr/>
        </p:nvCxnSpPr>
        <p:spPr>
          <a:xfrm rot="16200000" flipH="1">
            <a:off x="8068832" y="4670385"/>
            <a:ext cx="1992110" cy="234764"/>
          </a:xfrm>
          <a:prstGeom prst="bentConnector4">
            <a:avLst>
              <a:gd name="adj1" fmla="val 310"/>
              <a:gd name="adj2" fmla="val 6751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B402201-8A60-C6FF-191C-8EEADD389885}"/>
              </a:ext>
            </a:extLst>
          </p:cNvPr>
          <p:cNvSpPr/>
          <p:nvPr/>
        </p:nvSpPr>
        <p:spPr>
          <a:xfrm>
            <a:off x="1618789" y="2597006"/>
            <a:ext cx="2478873" cy="788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Magnifying glass with solid fill">
            <a:extLst>
              <a:ext uri="{FF2B5EF4-FFF2-40B4-BE49-F238E27FC236}">
                <a16:creationId xmlns:a16="http://schemas.microsoft.com/office/drawing/2014/main" id="{E03A33C0-FE30-5C83-412C-1383CF4F6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8308" y="2214292"/>
            <a:ext cx="564355" cy="56435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809008-2FA7-1710-260A-A33A0DE91FA6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097662" y="2991494"/>
            <a:ext cx="3351768" cy="558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0C39D88-6DA0-1F33-E21E-A8B7D4592D6D}"/>
              </a:ext>
            </a:extLst>
          </p:cNvPr>
          <p:cNvSpPr txBox="1"/>
          <p:nvPr/>
        </p:nvSpPr>
        <p:spPr>
          <a:xfrm>
            <a:off x="4568328" y="2520192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Zoom +</a:t>
            </a:r>
          </a:p>
        </p:txBody>
      </p:sp>
    </p:spTree>
    <p:extLst>
      <p:ext uri="{BB962C8B-B14F-4D97-AF65-F5344CB8AC3E}">
        <p14:creationId xmlns:p14="http://schemas.microsoft.com/office/powerpoint/2010/main" val="2074125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14A-194E-A678-00C4-856E2C99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 block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FF734-FE83-7D96-945F-037CCB4364B0}"/>
              </a:ext>
            </a:extLst>
          </p:cNvPr>
          <p:cNvSpPr/>
          <p:nvPr/>
        </p:nvSpPr>
        <p:spPr>
          <a:xfrm>
            <a:off x="7575909" y="1298305"/>
            <a:ext cx="2743189" cy="4780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DA2A0B-6B4B-7DC8-BDDA-E88F81E43D23}"/>
              </a:ext>
            </a:extLst>
          </p:cNvPr>
          <p:cNvSpPr/>
          <p:nvPr/>
        </p:nvSpPr>
        <p:spPr>
          <a:xfrm>
            <a:off x="7972260" y="1640343"/>
            <a:ext cx="1971769" cy="540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2A015B-3CC4-1737-8EFC-1E973B3C42AD}"/>
              </a:ext>
            </a:extLst>
          </p:cNvPr>
          <p:cNvSpPr/>
          <p:nvPr/>
        </p:nvSpPr>
        <p:spPr>
          <a:xfrm>
            <a:off x="7972260" y="2450927"/>
            <a:ext cx="1971769" cy="540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Multi-head Attention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AAE385-F5C8-A83A-030C-A1ED8D56F68C}"/>
              </a:ext>
            </a:extLst>
          </p:cNvPr>
          <p:cNvSpPr/>
          <p:nvPr/>
        </p:nvSpPr>
        <p:spPr>
          <a:xfrm>
            <a:off x="8734015" y="3250359"/>
            <a:ext cx="448254" cy="44825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118D3F-C16D-A598-F516-55CA674004FB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8958145" y="2180910"/>
            <a:ext cx="0" cy="270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DAA626-F7F1-FF44-E486-1AE274B8ADEF}"/>
              </a:ext>
            </a:extLst>
          </p:cNvPr>
          <p:cNvCxnSpPr>
            <a:endCxn id="16" idx="0"/>
          </p:cNvCxnSpPr>
          <p:nvPr/>
        </p:nvCxnSpPr>
        <p:spPr>
          <a:xfrm>
            <a:off x="8958143" y="791878"/>
            <a:ext cx="2" cy="848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64A2D6-C583-343E-8E4D-DCCB50858411}"/>
              </a:ext>
            </a:extLst>
          </p:cNvPr>
          <p:cNvSpPr/>
          <p:nvPr/>
        </p:nvSpPr>
        <p:spPr>
          <a:xfrm>
            <a:off x="7961620" y="3902054"/>
            <a:ext cx="1971769" cy="540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7C2712-2516-703D-C5A5-A92CBF78A48D}"/>
              </a:ext>
            </a:extLst>
          </p:cNvPr>
          <p:cNvSpPr/>
          <p:nvPr/>
        </p:nvSpPr>
        <p:spPr>
          <a:xfrm>
            <a:off x="7972260" y="4744280"/>
            <a:ext cx="1971769" cy="5405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Feed-forward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EA6BDA-5DDD-B9CB-8476-64784EB723DC}"/>
              </a:ext>
            </a:extLst>
          </p:cNvPr>
          <p:cNvCxnSpPr>
            <a:endCxn id="21" idx="0"/>
          </p:cNvCxnSpPr>
          <p:nvPr/>
        </p:nvCxnSpPr>
        <p:spPr>
          <a:xfrm>
            <a:off x="8947505" y="3705511"/>
            <a:ext cx="0" cy="196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D7CA6-DDE3-0CBA-6317-1C4801BA01C0}"/>
              </a:ext>
            </a:extLst>
          </p:cNvPr>
          <p:cNvCxnSpPr>
            <a:endCxn id="22" idx="0"/>
          </p:cNvCxnSpPr>
          <p:nvPr/>
        </p:nvCxnSpPr>
        <p:spPr>
          <a:xfrm>
            <a:off x="8958143" y="4442621"/>
            <a:ext cx="2" cy="301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DD8C3AE-CB39-5B73-064C-FDB40888C9CF}"/>
              </a:ext>
            </a:extLst>
          </p:cNvPr>
          <p:cNvSpPr/>
          <p:nvPr/>
        </p:nvSpPr>
        <p:spPr>
          <a:xfrm>
            <a:off x="8734015" y="5559695"/>
            <a:ext cx="448254" cy="44825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F14F12-8D57-C541-A6E1-89726C24553C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 flipH="1">
            <a:off x="8958142" y="5284847"/>
            <a:ext cx="3" cy="274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FFB0DA-3260-9B4F-2EBB-6F349A089FFA}"/>
              </a:ext>
            </a:extLst>
          </p:cNvPr>
          <p:cNvCxnSpPr>
            <a:stCxn id="25" idx="4"/>
          </p:cNvCxnSpPr>
          <p:nvPr/>
        </p:nvCxnSpPr>
        <p:spPr>
          <a:xfrm>
            <a:off x="8958142" y="6007949"/>
            <a:ext cx="0" cy="348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7164B8-BAB2-2A82-CF51-DF18E1419092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8958142" y="2991494"/>
            <a:ext cx="3" cy="2588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1E031BF-2BED-D054-E69E-EE7F322D8CA7}"/>
              </a:ext>
            </a:extLst>
          </p:cNvPr>
          <p:cNvCxnSpPr>
            <a:cxnSpLocks/>
            <a:endCxn id="18" idx="6"/>
          </p:cNvCxnSpPr>
          <p:nvPr/>
        </p:nvCxnSpPr>
        <p:spPr>
          <a:xfrm rot="16200000" flipH="1">
            <a:off x="7864633" y="2156850"/>
            <a:ext cx="2411144" cy="224128"/>
          </a:xfrm>
          <a:prstGeom prst="bentConnector4">
            <a:avLst>
              <a:gd name="adj1" fmla="val -1168"/>
              <a:gd name="adj2" fmla="val 66437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C40414C-A81C-7413-3B8D-8987419FEF8D}"/>
              </a:ext>
            </a:extLst>
          </p:cNvPr>
          <p:cNvCxnSpPr>
            <a:endCxn id="25" idx="6"/>
          </p:cNvCxnSpPr>
          <p:nvPr/>
        </p:nvCxnSpPr>
        <p:spPr>
          <a:xfrm rot="16200000" flipH="1">
            <a:off x="8068832" y="4670385"/>
            <a:ext cx="1992110" cy="234764"/>
          </a:xfrm>
          <a:prstGeom prst="bentConnector4">
            <a:avLst>
              <a:gd name="adj1" fmla="val 310"/>
              <a:gd name="adj2" fmla="val 6751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Magnifying glass with solid fill">
            <a:extLst>
              <a:ext uri="{FF2B5EF4-FFF2-40B4-BE49-F238E27FC236}">
                <a16:creationId xmlns:a16="http://schemas.microsoft.com/office/drawing/2014/main" id="{FD91C54E-25F7-E3D3-D6BF-EC7FC9DDB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3149" y="2879421"/>
            <a:ext cx="442292" cy="44229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F01F16E-6868-5A4F-CEBD-D28AA3E6B4A8}"/>
              </a:ext>
            </a:extLst>
          </p:cNvPr>
          <p:cNvSpPr/>
          <p:nvPr/>
        </p:nvSpPr>
        <p:spPr>
          <a:xfrm>
            <a:off x="7495441" y="2330277"/>
            <a:ext cx="2925400" cy="7734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721C567-458E-43B8-05D8-F1758B9B0798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5652772" y="2716999"/>
            <a:ext cx="1842669" cy="58053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E7188F5-2E96-4B4C-8275-896804E8F3DA}"/>
              </a:ext>
            </a:extLst>
          </p:cNvPr>
          <p:cNvSpPr txBox="1"/>
          <p:nvPr/>
        </p:nvSpPr>
        <p:spPr>
          <a:xfrm>
            <a:off x="5935467" y="3222591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Zoom ++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0227D4-8332-B64A-F52D-A352C557792B}"/>
              </a:ext>
            </a:extLst>
          </p:cNvPr>
          <p:cNvSpPr/>
          <p:nvPr/>
        </p:nvSpPr>
        <p:spPr>
          <a:xfrm>
            <a:off x="1112659" y="1965960"/>
            <a:ext cx="4289102" cy="439039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720A5A-6350-FE92-6DCF-24E39D983D31}"/>
              </a:ext>
            </a:extLst>
          </p:cNvPr>
          <p:cNvSpPr txBox="1"/>
          <p:nvPr/>
        </p:nvSpPr>
        <p:spPr>
          <a:xfrm>
            <a:off x="1112658" y="2048666"/>
            <a:ext cx="30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Multi-head Attention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E492C4-3196-BDF8-5A20-E58DB626074D}"/>
              </a:ext>
            </a:extLst>
          </p:cNvPr>
          <p:cNvSpPr/>
          <p:nvPr/>
        </p:nvSpPr>
        <p:spPr>
          <a:xfrm>
            <a:off x="2146255" y="5916359"/>
            <a:ext cx="269191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Embeddings</a:t>
            </a:r>
          </a:p>
        </p:txBody>
      </p:sp>
      <p:sp>
        <p:nvSpPr>
          <p:cNvPr id="44" name="Rounded Rectangle 9">
            <a:extLst>
              <a:ext uri="{FF2B5EF4-FFF2-40B4-BE49-F238E27FC236}">
                <a16:creationId xmlns:a16="http://schemas.microsoft.com/office/drawing/2014/main" id="{F97B92D4-D720-9F03-B889-8B23C836AAC7}"/>
              </a:ext>
            </a:extLst>
          </p:cNvPr>
          <p:cNvSpPr/>
          <p:nvPr/>
        </p:nvSpPr>
        <p:spPr>
          <a:xfrm>
            <a:off x="1837805" y="4615208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Self-attention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60459C-7344-A7B3-7CC0-F9F20D7CD637}"/>
              </a:ext>
            </a:extLst>
          </p:cNvPr>
          <p:cNvSpPr/>
          <p:nvPr/>
        </p:nvSpPr>
        <p:spPr>
          <a:xfrm>
            <a:off x="1837805" y="3766653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78FD4CA-A4D4-5099-BC75-F0A70700B66E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3183762" y="4096262"/>
            <a:ext cx="0" cy="297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8C17E-BA5A-08EF-E487-DAAEA88E0D5F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183762" y="3297174"/>
            <a:ext cx="0" cy="469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ABBB6F8E-4E25-4E6C-8560-1E7E35D6CDE8}"/>
              </a:ext>
            </a:extLst>
          </p:cNvPr>
          <p:cNvSpPr/>
          <p:nvPr/>
        </p:nvSpPr>
        <p:spPr>
          <a:xfrm>
            <a:off x="1990205" y="4767608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Self-attention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0E945C8-2BC7-9496-D195-3AD5B37942AE}"/>
              </a:ext>
            </a:extLst>
          </p:cNvPr>
          <p:cNvSpPr/>
          <p:nvPr/>
        </p:nvSpPr>
        <p:spPr>
          <a:xfrm>
            <a:off x="1990205" y="3919053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E21A81-F9C9-9963-B07C-98FFE9A81AB9}"/>
              </a:ext>
            </a:extLst>
          </p:cNvPr>
          <p:cNvCxnSpPr>
            <a:cxnSpLocks/>
            <a:stCxn id="48" idx="0"/>
            <a:endCxn id="49" idx="2"/>
          </p:cNvCxnSpPr>
          <p:nvPr/>
        </p:nvCxnSpPr>
        <p:spPr>
          <a:xfrm flipV="1">
            <a:off x="3336162" y="4248662"/>
            <a:ext cx="0" cy="518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D8745-47F0-5705-8D1A-F539E44BB17E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3336162" y="3297174"/>
            <a:ext cx="0" cy="621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11">
            <a:extLst>
              <a:ext uri="{FF2B5EF4-FFF2-40B4-BE49-F238E27FC236}">
                <a16:creationId xmlns:a16="http://schemas.microsoft.com/office/drawing/2014/main" id="{CD6CFC1D-8FF3-4805-CCB5-D88DCD09AE38}"/>
              </a:ext>
            </a:extLst>
          </p:cNvPr>
          <p:cNvSpPr/>
          <p:nvPr/>
        </p:nvSpPr>
        <p:spPr>
          <a:xfrm>
            <a:off x="2142605" y="4920008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Self-attention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5A6143-CE15-07D6-FCBA-FE78C7F771B3}"/>
              </a:ext>
            </a:extLst>
          </p:cNvPr>
          <p:cNvSpPr/>
          <p:nvPr/>
        </p:nvSpPr>
        <p:spPr>
          <a:xfrm>
            <a:off x="2142605" y="4071453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FCNN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98B782A-68A0-2A29-5523-4CAEA1ADDE34}"/>
              </a:ext>
            </a:extLst>
          </p:cNvPr>
          <p:cNvCxnSpPr>
            <a:cxnSpLocks/>
            <a:stCxn id="52" idx="0"/>
            <a:endCxn id="53" idx="2"/>
          </p:cNvCxnSpPr>
          <p:nvPr/>
        </p:nvCxnSpPr>
        <p:spPr>
          <a:xfrm flipV="1">
            <a:off x="3488562" y="4401062"/>
            <a:ext cx="0" cy="518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C17B9F8-E888-3477-9A26-15D10F522C8A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3488562" y="3305091"/>
            <a:ext cx="0" cy="766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8D941F8-9142-5C95-81DB-F964A93550D8}"/>
              </a:ext>
            </a:extLst>
          </p:cNvPr>
          <p:cNvSpPr/>
          <p:nvPr/>
        </p:nvSpPr>
        <p:spPr>
          <a:xfrm>
            <a:off x="2395181" y="2923039"/>
            <a:ext cx="1881959" cy="38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FC7766-F3CF-7267-BDBB-A803F3080FCE}"/>
              </a:ext>
            </a:extLst>
          </p:cNvPr>
          <p:cNvCxnSpPr>
            <a:stCxn id="43" idx="0"/>
            <a:endCxn id="52" idx="2"/>
          </p:cNvCxnSpPr>
          <p:nvPr/>
        </p:nvCxnSpPr>
        <p:spPr>
          <a:xfrm flipH="1" flipV="1">
            <a:off x="3488562" y="5593311"/>
            <a:ext cx="3650" cy="323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08B09D-0448-1DDD-9976-045D1F05079D}"/>
              </a:ext>
            </a:extLst>
          </p:cNvPr>
          <p:cNvCxnSpPr/>
          <p:nvPr/>
        </p:nvCxnSpPr>
        <p:spPr>
          <a:xfrm flipV="1">
            <a:off x="3183762" y="4401062"/>
            <a:ext cx="0" cy="214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4B0689-B298-F382-CA17-1D86197B5E9F}"/>
              </a:ext>
            </a:extLst>
          </p:cNvPr>
          <p:cNvCxnSpPr/>
          <p:nvPr/>
        </p:nvCxnSpPr>
        <p:spPr>
          <a:xfrm flipV="1">
            <a:off x="3336162" y="2487580"/>
            <a:ext cx="0" cy="43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94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12C7-1C9A-A1E9-6A52-007879E4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language model (LLM)</a:t>
            </a:r>
            <a:endParaRPr lang="en-GB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584AC4D-5E8E-A26E-822D-F15803A9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A Beginner's Guide to Using GPT-4 - Easy Prompt Guide">
            <a:extLst>
              <a:ext uri="{FF2B5EF4-FFF2-40B4-BE49-F238E27FC236}">
                <a16:creationId xmlns:a16="http://schemas.microsoft.com/office/drawing/2014/main" id="{8DC15167-1795-5945-765E-B1884850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213" y="2982977"/>
            <a:ext cx="1289992" cy="7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lama 2 Model Details">
            <a:extLst>
              <a:ext uri="{FF2B5EF4-FFF2-40B4-BE49-F238E27FC236}">
                <a16:creationId xmlns:a16="http://schemas.microsoft.com/office/drawing/2014/main" id="{63A4C1AA-BED7-E7CE-48F7-1A1732AD7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565" y="2113218"/>
            <a:ext cx="1854870" cy="116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432D860-784A-7185-B1F2-467CA01CA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60" y="3059682"/>
            <a:ext cx="1710266" cy="36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884E93E-21D0-87E9-63B5-0FFA4E5DA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213" y="4422515"/>
            <a:ext cx="1289992" cy="44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ndefined">
            <a:extLst>
              <a:ext uri="{FF2B5EF4-FFF2-40B4-BE49-F238E27FC236}">
                <a16:creationId xmlns:a16="http://schemas.microsoft.com/office/drawing/2014/main" id="{372F3CD3-8353-EB4F-6419-5B8159FBB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208" y="4329041"/>
            <a:ext cx="1453970" cy="53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ndefined">
            <a:extLst>
              <a:ext uri="{FF2B5EF4-FFF2-40B4-BE49-F238E27FC236}">
                <a16:creationId xmlns:a16="http://schemas.microsoft.com/office/drawing/2014/main" id="{FC9F050D-058E-E283-9C1C-5F734CC29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19" y="5089813"/>
            <a:ext cx="2032360" cy="43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532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D310C-AE9B-C9E2-96EE-6570DB9DA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41C7-2CB1-E3E9-E83B-4B737522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language model (LLM)</a:t>
            </a:r>
            <a:endParaRPr lang="en-GB"/>
          </a:p>
        </p:txBody>
      </p:sp>
      <p:pic>
        <p:nvPicPr>
          <p:cNvPr id="9" name="Content Placeholder 8" descr="A diagram of a network&#10;&#10;AI-generated content may be incorrect.">
            <a:extLst>
              <a:ext uri="{FF2B5EF4-FFF2-40B4-BE49-F238E27FC236}">
                <a16:creationId xmlns:a16="http://schemas.microsoft.com/office/drawing/2014/main" id="{4ED48CF2-ECFA-7E91-65F7-E668A599D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29654" y="2476482"/>
            <a:ext cx="2536507" cy="153355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4DD9F2-800F-6953-04AE-129AE7B2E5AD}"/>
              </a:ext>
            </a:extLst>
          </p:cNvPr>
          <p:cNvSpPr txBox="1"/>
          <p:nvPr/>
        </p:nvSpPr>
        <p:spPr>
          <a:xfrm>
            <a:off x="1862142" y="2990113"/>
            <a:ext cx="213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D4A017"/>
                </a:solidFill>
              </a:rPr>
              <a:t>Where are we</a:t>
            </a:r>
            <a:endParaRPr lang="en-GB" sz="2400" b="1">
              <a:solidFill>
                <a:srgbClr val="D4A01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42FE4-BC1D-CBDF-3820-167E86BC3B28}"/>
              </a:ext>
            </a:extLst>
          </p:cNvPr>
          <p:cNvSpPr txBox="1"/>
          <p:nvPr/>
        </p:nvSpPr>
        <p:spPr>
          <a:xfrm>
            <a:off x="8982998" y="2979223"/>
            <a:ext cx="119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going?</a:t>
            </a:r>
            <a:endParaRPr lang="en-GB" sz="2400" b="1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E954FB-E16C-BCDA-AD02-9BEE25096025}"/>
              </a:ext>
            </a:extLst>
          </p:cNvPr>
          <p:cNvCxnSpPr>
            <a:stCxn id="12" idx="3"/>
          </p:cNvCxnSpPr>
          <p:nvPr/>
        </p:nvCxnSpPr>
        <p:spPr>
          <a:xfrm flipV="1">
            <a:off x="3999753" y="3220945"/>
            <a:ext cx="88472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D3032E-45E5-EC55-A7F6-00890E77FE3C}"/>
              </a:ext>
            </a:extLst>
          </p:cNvPr>
          <p:cNvCxnSpPr>
            <a:endCxn id="13" idx="1"/>
          </p:cNvCxnSpPr>
          <p:nvPr/>
        </p:nvCxnSpPr>
        <p:spPr>
          <a:xfrm>
            <a:off x="7711340" y="3187738"/>
            <a:ext cx="1271658" cy="22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4DD798-E4AC-A72E-4517-1D7BCEAB514F}"/>
              </a:ext>
            </a:extLst>
          </p:cNvPr>
          <p:cNvSpPr txBox="1"/>
          <p:nvPr/>
        </p:nvSpPr>
        <p:spPr>
          <a:xfrm>
            <a:off x="4884475" y="4751203"/>
            <a:ext cx="27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Task: next word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CE2E3-035B-5B02-FB0B-DF21261978C2}"/>
              </a:ext>
            </a:extLst>
          </p:cNvPr>
          <p:cNvSpPr txBox="1"/>
          <p:nvPr/>
        </p:nvSpPr>
        <p:spPr>
          <a:xfrm>
            <a:off x="5220854" y="4011290"/>
            <a:ext cx="195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language model</a:t>
            </a:r>
          </a:p>
        </p:txBody>
      </p:sp>
    </p:spTree>
    <p:extLst>
      <p:ext uri="{BB962C8B-B14F-4D97-AF65-F5344CB8AC3E}">
        <p14:creationId xmlns:p14="http://schemas.microsoft.com/office/powerpoint/2010/main" val="1087350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1C522-F0D6-9173-D413-27DCF59AC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9B10-F6A1-3699-209D-E905EB71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language model (LLM)</a:t>
            </a:r>
            <a:endParaRPr lang="en-GB"/>
          </a:p>
        </p:txBody>
      </p:sp>
      <p:pic>
        <p:nvPicPr>
          <p:cNvPr id="9" name="Content Placeholder 8" descr="A diagram of a network&#10;&#10;AI-generated content may be incorrect.">
            <a:extLst>
              <a:ext uri="{FF2B5EF4-FFF2-40B4-BE49-F238E27FC236}">
                <a16:creationId xmlns:a16="http://schemas.microsoft.com/office/drawing/2014/main" id="{404D92E0-698D-08BE-5906-D6BF8355C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8737" y="1499206"/>
            <a:ext cx="3034526" cy="1834659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CD2A3D3-351A-8569-A5EB-004108D19079}"/>
              </a:ext>
            </a:extLst>
          </p:cNvPr>
          <p:cNvGrpSpPr/>
          <p:nvPr/>
        </p:nvGrpSpPr>
        <p:grpSpPr>
          <a:xfrm>
            <a:off x="2578138" y="3429000"/>
            <a:ext cx="1410049" cy="1681073"/>
            <a:chOff x="2553018" y="3509423"/>
            <a:chExt cx="1410049" cy="1681073"/>
          </a:xfrm>
        </p:grpSpPr>
        <p:pic>
          <p:nvPicPr>
            <p:cNvPr id="4" name="Graphic 3" descr="Database with solid fill">
              <a:extLst>
                <a:ext uri="{FF2B5EF4-FFF2-40B4-BE49-F238E27FC236}">
                  <a16:creationId xmlns:a16="http://schemas.microsoft.com/office/drawing/2014/main" id="{A2B69E2B-E61E-57B4-F007-899DFD5C1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53018" y="3509423"/>
              <a:ext cx="1410049" cy="14100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372112-D86A-D6FE-62B7-ED99D63FF600}"/>
                </a:ext>
              </a:extLst>
            </p:cNvPr>
            <p:cNvSpPr txBox="1"/>
            <p:nvPr/>
          </p:nvSpPr>
          <p:spPr>
            <a:xfrm>
              <a:off x="2553018" y="4821164"/>
              <a:ext cx="1410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HUGE data</a:t>
              </a:r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C96C-6DE1-297C-310D-F2EF186BC48F}"/>
              </a:ext>
            </a:extLst>
          </p:cNvPr>
          <p:cNvGrpSpPr/>
          <p:nvPr/>
        </p:nvGrpSpPr>
        <p:grpSpPr>
          <a:xfrm>
            <a:off x="7210739" y="3573419"/>
            <a:ext cx="2860546" cy="1536654"/>
            <a:chOff x="7058970" y="3684708"/>
            <a:chExt cx="2860546" cy="1536654"/>
          </a:xfrm>
        </p:grpSpPr>
        <p:pic>
          <p:nvPicPr>
            <p:cNvPr id="6" name="Picture 5" descr="A row of black and white lockers&#10;&#10;AI-generated content may be incorrect.">
              <a:extLst>
                <a:ext uri="{FF2B5EF4-FFF2-40B4-BE49-F238E27FC236}">
                  <a16:creationId xmlns:a16="http://schemas.microsoft.com/office/drawing/2014/main" id="{9D2E8925-441D-F2A4-7F59-4DBE49EF0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228413" y="3684708"/>
              <a:ext cx="2521660" cy="11546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0FBFE0-9A92-93D3-5EF7-159489468B4C}"/>
                </a:ext>
              </a:extLst>
            </p:cNvPr>
            <p:cNvSpPr txBox="1"/>
            <p:nvPr/>
          </p:nvSpPr>
          <p:spPr>
            <a:xfrm>
              <a:off x="7058970" y="4852030"/>
              <a:ext cx="2860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HUGE computing power</a:t>
              </a:r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1B2302A-26E9-52D2-D32B-38A1B75E5234}"/>
              </a:ext>
            </a:extLst>
          </p:cNvPr>
          <p:cNvSpPr txBox="1"/>
          <p:nvPr/>
        </p:nvSpPr>
        <p:spPr>
          <a:xfrm>
            <a:off x="4578738" y="3267786"/>
            <a:ext cx="303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HUGE number of parameters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63855-EF79-BA09-AE8B-B0B1BF0BC51B}"/>
              </a:ext>
            </a:extLst>
          </p:cNvPr>
          <p:cNvSpPr txBox="1"/>
          <p:nvPr/>
        </p:nvSpPr>
        <p:spPr>
          <a:xfrm>
            <a:off x="4567504" y="5844364"/>
            <a:ext cx="305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More capacity for other tasks</a:t>
            </a:r>
          </a:p>
        </p:txBody>
      </p:sp>
    </p:spTree>
    <p:extLst>
      <p:ext uri="{BB962C8B-B14F-4D97-AF65-F5344CB8AC3E}">
        <p14:creationId xmlns:p14="http://schemas.microsoft.com/office/powerpoint/2010/main" val="1138590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34184-E396-ACB6-8CAF-2B71722F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147A-A14D-B264-7D8F-23F47E0B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language model (LLM)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0C851C-DC4F-CFE6-6EB4-8E1B7893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Next word prediction is powerful! - LLMs are forced to learn tons of knowledge during training.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142CF8-3860-5239-B673-37D3165E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27" y="3202939"/>
            <a:ext cx="7772400" cy="21516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20B138-EB65-7C9B-46FC-CAE9254B6D44}"/>
              </a:ext>
            </a:extLst>
          </p:cNvPr>
          <p:cNvSpPr/>
          <p:nvPr/>
        </p:nvSpPr>
        <p:spPr>
          <a:xfrm>
            <a:off x="4812145" y="3375891"/>
            <a:ext cx="1283855" cy="26554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8E18B4-5F4E-BDD4-EDF4-049F28E21ED1}"/>
              </a:ext>
            </a:extLst>
          </p:cNvPr>
          <p:cNvSpPr/>
          <p:nvPr/>
        </p:nvSpPr>
        <p:spPr>
          <a:xfrm>
            <a:off x="6202217" y="3375891"/>
            <a:ext cx="1103747" cy="26554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1EA3F6-1E2B-EB73-AB64-C57659B74E95}"/>
              </a:ext>
            </a:extLst>
          </p:cNvPr>
          <p:cNvSpPr/>
          <p:nvPr/>
        </p:nvSpPr>
        <p:spPr>
          <a:xfrm>
            <a:off x="1970807" y="3681614"/>
            <a:ext cx="1283855" cy="26554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A3872-4102-B114-0A54-BDD5D5DC09E5}"/>
              </a:ext>
            </a:extLst>
          </p:cNvPr>
          <p:cNvSpPr/>
          <p:nvPr/>
        </p:nvSpPr>
        <p:spPr>
          <a:xfrm>
            <a:off x="3322780" y="3681614"/>
            <a:ext cx="1572493" cy="26554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102019-5017-33BD-7DC1-7B7CC2CD75EC}"/>
              </a:ext>
            </a:extLst>
          </p:cNvPr>
          <p:cNvSpPr/>
          <p:nvPr/>
        </p:nvSpPr>
        <p:spPr>
          <a:xfrm>
            <a:off x="4986480" y="3681615"/>
            <a:ext cx="684647" cy="26554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ACC170-7BF5-F985-75A3-1ACA11F64C90}"/>
              </a:ext>
            </a:extLst>
          </p:cNvPr>
          <p:cNvSpPr/>
          <p:nvPr/>
        </p:nvSpPr>
        <p:spPr>
          <a:xfrm>
            <a:off x="5739245" y="3681615"/>
            <a:ext cx="1103748" cy="26554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2D829B-C304-A6A8-D241-94522CA8AE49}"/>
              </a:ext>
            </a:extLst>
          </p:cNvPr>
          <p:cNvSpPr/>
          <p:nvPr/>
        </p:nvSpPr>
        <p:spPr>
          <a:xfrm>
            <a:off x="6911111" y="3681615"/>
            <a:ext cx="980209" cy="26554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AE8BAB-8931-7548-1684-7604C702EC18}"/>
              </a:ext>
            </a:extLst>
          </p:cNvPr>
          <p:cNvSpPr/>
          <p:nvPr/>
        </p:nvSpPr>
        <p:spPr>
          <a:xfrm>
            <a:off x="8285019" y="3681614"/>
            <a:ext cx="980209" cy="26554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0D1DA3-D792-F238-9142-E4160ACE5A8A}"/>
              </a:ext>
            </a:extLst>
          </p:cNvPr>
          <p:cNvSpPr/>
          <p:nvPr/>
        </p:nvSpPr>
        <p:spPr>
          <a:xfrm>
            <a:off x="1886527" y="3998524"/>
            <a:ext cx="847437" cy="26554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313CA1-CBCD-495A-A984-72597A3D8AFA}"/>
              </a:ext>
            </a:extLst>
          </p:cNvPr>
          <p:cNvSpPr/>
          <p:nvPr/>
        </p:nvSpPr>
        <p:spPr>
          <a:xfrm>
            <a:off x="6989621" y="3987339"/>
            <a:ext cx="2468415" cy="26554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61FE51-3AF2-3E67-C5B0-9C398BF1C889}"/>
              </a:ext>
            </a:extLst>
          </p:cNvPr>
          <p:cNvSpPr/>
          <p:nvPr/>
        </p:nvSpPr>
        <p:spPr>
          <a:xfrm>
            <a:off x="8706427" y="4293063"/>
            <a:ext cx="668482" cy="2655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98BD33-F34B-6757-C8DB-6C8630F04324}"/>
              </a:ext>
            </a:extLst>
          </p:cNvPr>
          <p:cNvSpPr/>
          <p:nvPr/>
        </p:nvSpPr>
        <p:spPr>
          <a:xfrm>
            <a:off x="1944252" y="4609971"/>
            <a:ext cx="789712" cy="26554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A54C0-2E19-50C7-E234-6E8422F4C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31E0-4CC3-FA11-7BBD-9B2F16A3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language model (LLM)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4D9396-AB43-FBD3-85D9-423CFE113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Larger number of parameters</a:t>
            </a:r>
          </a:p>
          <a:p>
            <a:r>
              <a:rPr lang="en-US"/>
              <a:t>More nuanced language</a:t>
            </a:r>
          </a:p>
          <a:p>
            <a:r>
              <a:rPr lang="en-US"/>
              <a:t>Better at generation</a:t>
            </a:r>
          </a:p>
          <a:p>
            <a:endParaRPr lang="en-US"/>
          </a:p>
          <a:p>
            <a:r>
              <a:rPr lang="en-US"/>
              <a:t>However, it seems that next word prediction is not very useful for assistance task.</a:t>
            </a:r>
          </a:p>
        </p:txBody>
      </p:sp>
    </p:spTree>
    <p:extLst>
      <p:ext uri="{BB962C8B-B14F-4D97-AF65-F5344CB8AC3E}">
        <p14:creationId xmlns:p14="http://schemas.microsoft.com/office/powerpoint/2010/main" val="245948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B5FB-D0FC-7A28-FA91-BD2495D0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for Textual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A872-8838-0EEB-D130-27CB60F39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Sentiment Analysis, Spam detection, Topic modeling</a:t>
            </a:r>
          </a:p>
          <a:p>
            <a:r>
              <a:rPr lang="en-US"/>
              <a:t>Named Entity Recognition</a:t>
            </a:r>
          </a:p>
          <a:p>
            <a:r>
              <a:rPr lang="en-US"/>
              <a:t>Next word prediction – autocomplete</a:t>
            </a:r>
          </a:p>
          <a:p>
            <a:r>
              <a:rPr lang="en-US"/>
              <a:t>Text generation, summarization</a:t>
            </a:r>
          </a:p>
          <a:p>
            <a:r>
              <a:rPr lang="en-US"/>
              <a:t>Machine Translation</a:t>
            </a:r>
          </a:p>
          <a:p>
            <a:r>
              <a:rPr lang="en-US"/>
              <a:t>Information retrieval, Question answering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18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355B-44B4-5139-4280-AF110E8B5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D100-9E83-7525-4E63-CE240FCF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LLM – how to train?</a:t>
            </a:r>
            <a:endParaRPr lang="en-GB"/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9587091-7F26-E5EC-BB27-92595538E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669" y="1935563"/>
            <a:ext cx="983665" cy="983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5FD321-4854-0848-C648-7F46CBA8DFFE}"/>
              </a:ext>
            </a:extLst>
          </p:cNvPr>
          <p:cNvSpPr txBox="1"/>
          <p:nvPr/>
        </p:nvSpPr>
        <p:spPr>
          <a:xfrm>
            <a:off x="803906" y="2845337"/>
            <a:ext cx="190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Large text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B62732-587B-2003-7228-9EEC58856805}"/>
              </a:ext>
            </a:extLst>
          </p:cNvPr>
          <p:cNvSpPr/>
          <p:nvPr/>
        </p:nvSpPr>
        <p:spPr>
          <a:xfrm>
            <a:off x="3501933" y="2185935"/>
            <a:ext cx="1065981" cy="47971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Pretrained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AA2BB8-9B2F-C6B8-6945-64D074C35453}"/>
              </a:ext>
            </a:extLst>
          </p:cNvPr>
          <p:cNvCxnSpPr/>
          <p:nvPr/>
        </p:nvCxnSpPr>
        <p:spPr>
          <a:xfrm>
            <a:off x="2248334" y="2427394"/>
            <a:ext cx="12245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4B426E-69EF-0424-7D01-6D7107A4020D}"/>
              </a:ext>
            </a:extLst>
          </p:cNvPr>
          <p:cNvSpPr txBox="1"/>
          <p:nvPr/>
        </p:nvSpPr>
        <p:spPr>
          <a:xfrm>
            <a:off x="2557803" y="2095588"/>
            <a:ext cx="6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</a:t>
            </a:r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A48CEB6B-B2FC-986C-D80C-AAADC4F5F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8550" y="2109451"/>
            <a:ext cx="634661" cy="6346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434002-EFA8-8F38-896D-415070C9C961}"/>
              </a:ext>
            </a:extLst>
          </p:cNvPr>
          <p:cNvSpPr txBox="1"/>
          <p:nvPr/>
        </p:nvSpPr>
        <p:spPr>
          <a:xfrm>
            <a:off x="6139073" y="2651137"/>
            <a:ext cx="190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Task-specific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A82C76-27AF-A280-8275-DD8C49DD3F85}"/>
              </a:ext>
            </a:extLst>
          </p:cNvPr>
          <p:cNvSpPr/>
          <p:nvPr/>
        </p:nvSpPr>
        <p:spPr>
          <a:xfrm>
            <a:off x="9560134" y="2185935"/>
            <a:ext cx="1403928" cy="5484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Fine-tuned LLM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412039-CC4A-AB50-3A0B-34A97EF4891D}"/>
              </a:ext>
            </a:extLst>
          </p:cNvPr>
          <p:cNvCxnSpPr>
            <a:cxnSpLocks/>
          </p:cNvCxnSpPr>
          <p:nvPr/>
        </p:nvCxnSpPr>
        <p:spPr>
          <a:xfrm>
            <a:off x="7678720" y="2469907"/>
            <a:ext cx="18374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65E051-0D22-126D-C96B-FEBEB6A95E14}"/>
              </a:ext>
            </a:extLst>
          </p:cNvPr>
          <p:cNvSpPr txBox="1"/>
          <p:nvPr/>
        </p:nvSpPr>
        <p:spPr>
          <a:xfrm>
            <a:off x="8088223" y="2100575"/>
            <a:ext cx="113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Fine-tune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17E419-B3D3-76AF-C72C-E9C9D80AE834}"/>
              </a:ext>
            </a:extLst>
          </p:cNvPr>
          <p:cNvSpPr/>
          <p:nvPr/>
        </p:nvSpPr>
        <p:spPr>
          <a:xfrm>
            <a:off x="8088223" y="2522613"/>
            <a:ext cx="1065981" cy="41639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Pretrained LLM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E4DF08-1EDE-82B1-8BFB-49E4AC6ED860}"/>
              </a:ext>
            </a:extLst>
          </p:cNvPr>
          <p:cNvSpPr txBox="1"/>
          <p:nvPr/>
        </p:nvSpPr>
        <p:spPr>
          <a:xfrm>
            <a:off x="9546710" y="2744112"/>
            <a:ext cx="143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Assistant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AC95E-FD31-D8C6-D3BD-CF2B94A53CBE}"/>
              </a:ext>
            </a:extLst>
          </p:cNvPr>
          <p:cNvSpPr txBox="1"/>
          <p:nvPr/>
        </p:nvSpPr>
        <p:spPr>
          <a:xfrm>
            <a:off x="3483329" y="2668059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Base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AD8907-856C-9C6B-65D6-767015750BF9}"/>
              </a:ext>
            </a:extLst>
          </p:cNvPr>
          <p:cNvSpPr txBox="1"/>
          <p:nvPr/>
        </p:nvSpPr>
        <p:spPr>
          <a:xfrm>
            <a:off x="8169005" y="2919228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Base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4B0841-B0CF-152E-5380-85518B061E46}"/>
              </a:ext>
            </a:extLst>
          </p:cNvPr>
          <p:cNvSpPr/>
          <p:nvPr/>
        </p:nvSpPr>
        <p:spPr>
          <a:xfrm>
            <a:off x="803906" y="3442292"/>
            <a:ext cx="4285997" cy="1545344"/>
          </a:xfrm>
          <a:prstGeom prst="roundRect">
            <a:avLst>
              <a:gd name="adj" fmla="val 75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Step 1</a:t>
            </a: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: Pretrain on word prediction task -&gt; base model (e.g. GPT-4)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Using huge text corpus (no label)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Costly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Done once in a while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3B4C0D-B586-1C17-E6B0-357FA00780D4}"/>
              </a:ext>
            </a:extLst>
          </p:cNvPr>
          <p:cNvSpPr/>
          <p:nvPr/>
        </p:nvSpPr>
        <p:spPr>
          <a:xfrm>
            <a:off x="6248388" y="3429000"/>
            <a:ext cx="5444849" cy="2399482"/>
          </a:xfrm>
          <a:prstGeom prst="roundRect">
            <a:avLst>
              <a:gd name="adj" fmla="val 575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Step 2</a:t>
            </a: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: fine-tune base model on downstream task -&gt; assistant model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Using LABELED task-specific dataset e.g. Q&amp;A. Often smaller than text corpus.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Much cheaper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Fine-tune more regularly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Assistant model will be deployed for public use (e.g. ChatGPT, DALL-E)</a:t>
            </a:r>
          </a:p>
        </p:txBody>
      </p:sp>
    </p:spTree>
    <p:extLst>
      <p:ext uri="{BB962C8B-B14F-4D97-AF65-F5344CB8AC3E}">
        <p14:creationId xmlns:p14="http://schemas.microsoft.com/office/powerpoint/2010/main" val="300776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18C4E-ED7F-D815-8A88-66544A9D6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CBBD-F476-C8F5-6B84-1E171C30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LLM – a bird’s eye view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210BC-41C0-D009-A7F7-1A01AEB72546}"/>
              </a:ext>
            </a:extLst>
          </p:cNvPr>
          <p:cNvSpPr txBox="1"/>
          <p:nvPr/>
        </p:nvSpPr>
        <p:spPr>
          <a:xfrm>
            <a:off x="4138701" y="2974108"/>
            <a:ext cx="3914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hlinkClick r:id="rId3"/>
              </a:rPr>
              <a:t>https://bbycroft.net/llm</a:t>
            </a:r>
            <a:r>
              <a:rPr lang="en-US" sz="2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5281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9BE9-C0CB-C461-D8FD-C91F216A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D4657-FD51-1C12-E732-3D82153E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Both BERT and GPT are transformer-based architectures</a:t>
            </a:r>
          </a:p>
          <a:p>
            <a:r>
              <a:rPr lang="en-US"/>
              <a:t>GPT is a </a:t>
            </a:r>
            <a:r>
              <a:rPr lang="en-US">
                <a:solidFill>
                  <a:schemeClr val="tx2">
                    <a:lumMod val="49000"/>
                    <a:lumOff val="51000"/>
                  </a:schemeClr>
                </a:solidFill>
              </a:rPr>
              <a:t>generative</a:t>
            </a:r>
            <a:r>
              <a:rPr lang="en-US"/>
              <a:t> model trained for </a:t>
            </a:r>
            <a:r>
              <a:rPr lang="en-US">
                <a:solidFill>
                  <a:schemeClr val="tx2">
                    <a:lumMod val="49000"/>
                    <a:lumOff val="51000"/>
                  </a:schemeClr>
                </a:solidFill>
              </a:rPr>
              <a:t>Next Word Prediction</a:t>
            </a:r>
          </a:p>
          <a:p>
            <a:r>
              <a:rPr lang="en-US"/>
              <a:t>Great at generation, summarization, translation</a:t>
            </a:r>
          </a:p>
        </p:txBody>
      </p:sp>
    </p:spTree>
    <p:extLst>
      <p:ext uri="{BB962C8B-B14F-4D97-AF65-F5344CB8AC3E}">
        <p14:creationId xmlns:p14="http://schemas.microsoft.com/office/powerpoint/2010/main" val="20901519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9617-696B-0193-95BC-1333E06AB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E88A-A30F-3B2C-80ED-D9BA471C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 embeddings only for text?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1927-2C86-0BDD-F114-93814A45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2">
                    <a:lumMod val="90000"/>
                  </a:schemeClr>
                </a:solidFill>
              </a:rPr>
              <a:t>Sentiment Analysis, Spam detection, Topic modeling</a:t>
            </a: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</a:rPr>
              <a:t>Named Entity Recognition</a:t>
            </a: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</a:rPr>
              <a:t>Text generation – autocomplete, summarization</a:t>
            </a: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</a:rPr>
              <a:t>Machine Translation</a:t>
            </a: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</a:rPr>
              <a:t>Information Retrieval, question answering</a:t>
            </a:r>
          </a:p>
          <a:p>
            <a:r>
              <a:rPr lang="en-US"/>
              <a:t>Image captioning</a:t>
            </a:r>
          </a:p>
          <a:p>
            <a:r>
              <a:rPr lang="en-US"/>
              <a:t>Image generation from prompt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B1C3AD-4A8C-3DC7-BA62-227DA0C80D86}"/>
              </a:ext>
            </a:extLst>
          </p:cNvPr>
          <p:cNvSpPr/>
          <p:nvPr/>
        </p:nvSpPr>
        <p:spPr>
          <a:xfrm>
            <a:off x="6638440" y="4145796"/>
            <a:ext cx="3551694" cy="12527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MULTI - MODAL</a:t>
            </a:r>
          </a:p>
        </p:txBody>
      </p:sp>
    </p:spTree>
    <p:extLst>
      <p:ext uri="{BB962C8B-B14F-4D97-AF65-F5344CB8AC3E}">
        <p14:creationId xmlns:p14="http://schemas.microsoft.com/office/powerpoint/2010/main" val="566918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F2F4-5679-C781-78D9-8F567200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CLIP embeddings</a:t>
            </a:r>
          </a:p>
        </p:txBody>
      </p:sp>
      <p:pic>
        <p:nvPicPr>
          <p:cNvPr id="4" name="Picture 3" descr="A puppy sitting in the grass&#10;&#10;AI-generated content may be incorrect.">
            <a:extLst>
              <a:ext uri="{FF2B5EF4-FFF2-40B4-BE49-F238E27FC236}">
                <a16:creationId xmlns:a16="http://schemas.microsoft.com/office/drawing/2014/main" id="{D22BC3EE-A9C9-44E1-BC2A-AD53C51D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38" y="2362200"/>
            <a:ext cx="2143125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62ED85-B058-55D6-4E28-C09DDEC2A9DC}"/>
              </a:ext>
            </a:extLst>
          </p:cNvPr>
          <p:cNvSpPr txBox="1"/>
          <p:nvPr/>
        </p:nvSpPr>
        <p:spPr>
          <a:xfrm>
            <a:off x="4309426" y="2846468"/>
            <a:ext cx="3181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An image of a dog sitting in a field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5931EF16-EE67-D0FF-A584-4FB56A4579C8}"/>
              </a:ext>
            </a:extLst>
          </p:cNvPr>
          <p:cNvSpPr/>
          <p:nvPr/>
        </p:nvSpPr>
        <p:spPr>
          <a:xfrm>
            <a:off x="3703577" y="3131810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BA6E60-2827-CD06-5C78-1BCEDF29D8A9}"/>
              </a:ext>
            </a:extLst>
          </p:cNvPr>
          <p:cNvCxnSpPr/>
          <p:nvPr/>
        </p:nvCxnSpPr>
        <p:spPr>
          <a:xfrm>
            <a:off x="8283920" y="2240731"/>
            <a:ext cx="22633" cy="231617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BD810F-BF0C-2E79-852D-47CBCEDF9E3C}"/>
              </a:ext>
            </a:extLst>
          </p:cNvPr>
          <p:cNvCxnSpPr/>
          <p:nvPr/>
        </p:nvCxnSpPr>
        <p:spPr>
          <a:xfrm>
            <a:off x="8038722" y="4406019"/>
            <a:ext cx="2523653" cy="22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F0ED20-FD11-1EB5-A27E-2BE2EDB89293}"/>
              </a:ext>
            </a:extLst>
          </p:cNvPr>
          <p:cNvCxnSpPr>
            <a:cxnSpLocks/>
          </p:cNvCxnSpPr>
          <p:nvPr/>
        </p:nvCxnSpPr>
        <p:spPr>
          <a:xfrm flipH="1">
            <a:off x="7046613" y="4304166"/>
            <a:ext cx="1361792" cy="1391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uppy sitting in the grass&#10;&#10;AI-generated content may be incorrect.">
            <a:extLst>
              <a:ext uri="{FF2B5EF4-FFF2-40B4-BE49-F238E27FC236}">
                <a16:creationId xmlns:a16="http://schemas.microsoft.com/office/drawing/2014/main" id="{019B82DD-AD79-8E43-062C-AA8060C3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992" y="2679071"/>
            <a:ext cx="306026" cy="285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A6FCA5-4F19-9C00-5713-76A55EA7C122}"/>
              </a:ext>
            </a:extLst>
          </p:cNvPr>
          <p:cNvSpPr txBox="1"/>
          <p:nvPr/>
        </p:nvSpPr>
        <p:spPr>
          <a:xfrm>
            <a:off x="9153028" y="2808743"/>
            <a:ext cx="1249795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An image of a dog sitting in a field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C69AE8-1E3C-94EA-9D4F-DA5453434477}"/>
              </a:ext>
            </a:extLst>
          </p:cNvPr>
          <p:cNvCxnSpPr>
            <a:cxnSpLocks/>
          </p:cNvCxnSpPr>
          <p:nvPr/>
        </p:nvCxnSpPr>
        <p:spPr>
          <a:xfrm flipV="1">
            <a:off x="8898801" y="2584007"/>
            <a:ext cx="509257" cy="388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7FDBDD-DDB9-4FFA-F9DF-E7185C6E8E9D}"/>
              </a:ext>
            </a:extLst>
          </p:cNvPr>
          <p:cNvCxnSpPr>
            <a:cxnSpLocks/>
          </p:cNvCxnSpPr>
          <p:nvPr/>
        </p:nvCxnSpPr>
        <p:spPr>
          <a:xfrm flipV="1">
            <a:off x="9162860" y="2617957"/>
            <a:ext cx="592247" cy="331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833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B62DA-1A04-C304-976E-229EC1772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E0B6C25-95C9-1110-B89F-21574F543CC2}"/>
              </a:ext>
            </a:extLst>
          </p:cNvPr>
          <p:cNvSpPr/>
          <p:nvPr/>
        </p:nvSpPr>
        <p:spPr>
          <a:xfrm>
            <a:off x="2755259" y="2241391"/>
            <a:ext cx="6372830" cy="1380967"/>
          </a:xfrm>
          <a:prstGeom prst="roundRect">
            <a:avLst>
              <a:gd name="adj" fmla="val 575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77F56-AF64-97E5-899A-DE52ADE7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I use CLIP?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4B2A8-9C4F-65B5-ECFC-DAB06C44304B}"/>
              </a:ext>
            </a:extLst>
          </p:cNvPr>
          <p:cNvSpPr txBox="1"/>
          <p:nvPr/>
        </p:nvSpPr>
        <p:spPr>
          <a:xfrm>
            <a:off x="5712713" y="2650311"/>
            <a:ext cx="3181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CLIP caption</a:t>
            </a:r>
          </a:p>
          <a:p>
            <a:r>
              <a:rPr lang="en-US" sz="2000"/>
              <a:t>A photo of a {class label}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A9B81FEA-092E-AB51-50FC-6390C08F916A}"/>
              </a:ext>
            </a:extLst>
          </p:cNvPr>
          <p:cNvSpPr/>
          <p:nvPr/>
        </p:nvSpPr>
        <p:spPr>
          <a:xfrm>
            <a:off x="4835260" y="2875296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D3631-5209-D08E-00EE-03FF9B89346B}"/>
              </a:ext>
            </a:extLst>
          </p:cNvPr>
          <p:cNvSpPr txBox="1"/>
          <p:nvPr/>
        </p:nvSpPr>
        <p:spPr>
          <a:xfrm>
            <a:off x="905346" y="1501366"/>
            <a:ext cx="1026512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Task: Classification</a:t>
            </a:r>
          </a:p>
          <a:p>
            <a:endParaRPr lang="en-US" sz="2800"/>
          </a:p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1260C-2076-F9AE-5CEF-429C436AD3CA}"/>
              </a:ext>
            </a:extLst>
          </p:cNvPr>
          <p:cNvSpPr txBox="1"/>
          <p:nvPr/>
        </p:nvSpPr>
        <p:spPr>
          <a:xfrm>
            <a:off x="2879732" y="2797429"/>
            <a:ext cx="22230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Image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7D5B4-4E26-D742-FCD5-78C1FFAD7734}"/>
              </a:ext>
            </a:extLst>
          </p:cNvPr>
          <p:cNvSpPr txBox="1"/>
          <p:nvPr/>
        </p:nvSpPr>
        <p:spPr>
          <a:xfrm>
            <a:off x="2753761" y="224073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3"/>
                </a:solidFill>
              </a:rPr>
              <a:t>TRAINING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4A64898-7928-A540-8F78-6E31CC2BD012}"/>
              </a:ext>
            </a:extLst>
          </p:cNvPr>
          <p:cNvSpPr/>
          <p:nvPr/>
        </p:nvSpPr>
        <p:spPr>
          <a:xfrm>
            <a:off x="2751486" y="3908737"/>
            <a:ext cx="6372830" cy="1886452"/>
          </a:xfrm>
          <a:prstGeom prst="roundRect">
            <a:avLst>
              <a:gd name="adj" fmla="val 575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4D4241-A557-ADAC-A83B-19CF1A2B9B44}"/>
              </a:ext>
            </a:extLst>
          </p:cNvPr>
          <p:cNvSpPr txBox="1"/>
          <p:nvPr/>
        </p:nvSpPr>
        <p:spPr>
          <a:xfrm>
            <a:off x="2738671" y="390807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tx2">
                    <a:lumMod val="76000"/>
                    <a:lumOff val="24000"/>
                  </a:schemeClr>
                </a:solidFill>
              </a:rPr>
              <a:t>INFERENCE</a:t>
            </a:r>
          </a:p>
        </p:txBody>
      </p:sp>
      <p:pic>
        <p:nvPicPr>
          <p:cNvPr id="26" name="Picture 25" descr="A person standing in front of a screen&#10;&#10;AI-generated content may be incorrect.">
            <a:extLst>
              <a:ext uri="{FF2B5EF4-FFF2-40B4-BE49-F238E27FC236}">
                <a16:creationId xmlns:a16="http://schemas.microsoft.com/office/drawing/2014/main" id="{D3830203-270E-3BCC-CBE9-F7F6478E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21" y="4090997"/>
            <a:ext cx="4096694" cy="14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587E-7BD6-6EB3-DDED-D2227142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Multi-modal embeddings</a:t>
            </a:r>
          </a:p>
        </p:txBody>
      </p:sp>
      <p:pic>
        <p:nvPicPr>
          <p:cNvPr id="4" name="Content Placeholder 3" descr="A screenshot of a train&#10;&#10;AI-generated content may be incorrect.">
            <a:extLst>
              <a:ext uri="{FF2B5EF4-FFF2-40B4-BE49-F238E27FC236}">
                <a16:creationId xmlns:a16="http://schemas.microsoft.com/office/drawing/2014/main" id="{18E83925-5724-ABBC-9A80-929C95A31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1636" y="1542112"/>
            <a:ext cx="8058727" cy="4520045"/>
          </a:xfrm>
        </p:spPr>
      </p:pic>
    </p:spTree>
    <p:extLst>
      <p:ext uri="{BB962C8B-B14F-4D97-AF65-F5344CB8AC3E}">
        <p14:creationId xmlns:p14="http://schemas.microsoft.com/office/powerpoint/2010/main" val="1883496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B3AC-93B5-F672-E84A-3C937058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9B559-6B7D-60E0-92C5-F01C247BF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93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0BA0020F-CBD9-8337-E56A-0D605FFCE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3788" y="617582"/>
            <a:ext cx="5624422" cy="5624422"/>
          </a:xfrm>
        </p:spPr>
      </p:pic>
    </p:spTree>
    <p:extLst>
      <p:ext uri="{BB962C8B-B14F-4D97-AF65-F5344CB8AC3E}">
        <p14:creationId xmlns:p14="http://schemas.microsoft.com/office/powerpoint/2010/main" val="3349280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42B7-0C1A-38C7-F35F-89ED25A5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5 : Reinforcement Learning</a:t>
            </a:r>
          </a:p>
        </p:txBody>
      </p:sp>
      <p:pic>
        <p:nvPicPr>
          <p:cNvPr id="4" name="Content Placeholder 3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7E30D8B3-3A82-D478-FD53-A460E9D72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4043" y="1864819"/>
            <a:ext cx="4431101" cy="4431101"/>
          </a:xfrm>
        </p:spPr>
      </p:pic>
    </p:spTree>
    <p:extLst>
      <p:ext uri="{BB962C8B-B14F-4D97-AF65-F5344CB8AC3E}">
        <p14:creationId xmlns:p14="http://schemas.microsoft.com/office/powerpoint/2010/main" val="194660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3C3B-3ABC-49F7-AF13-6AA74AC9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represent text?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8C7C5-0F6A-BB1C-B26A-2D681F5EE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Tokenization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4D0A6-F518-73E6-9A05-B399760C2EFA}"/>
              </a:ext>
            </a:extLst>
          </p:cNvPr>
          <p:cNvSpPr txBox="1"/>
          <p:nvPr/>
        </p:nvSpPr>
        <p:spPr>
          <a:xfrm>
            <a:off x="4016643" y="2673458"/>
            <a:ext cx="403472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Let's start learning!</a:t>
            </a:r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A57A2E5-190D-D1BE-B9D4-DD5154EEAE1C}"/>
              </a:ext>
            </a:extLst>
          </p:cNvPr>
          <p:cNvSpPr/>
          <p:nvPr/>
        </p:nvSpPr>
        <p:spPr>
          <a:xfrm>
            <a:off x="5773118" y="3429000"/>
            <a:ext cx="322881" cy="684508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1CB73-B7C0-B10C-E77D-C02936261159}"/>
              </a:ext>
            </a:extLst>
          </p:cNvPr>
          <p:cNvSpPr txBox="1"/>
          <p:nvPr/>
        </p:nvSpPr>
        <p:spPr>
          <a:xfrm>
            <a:off x="3409625" y="4371813"/>
            <a:ext cx="98672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Let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81406-9AE7-F09E-C626-29577BF9CEF4}"/>
              </a:ext>
            </a:extLst>
          </p:cNvPr>
          <p:cNvSpPr txBox="1"/>
          <p:nvPr/>
        </p:nvSpPr>
        <p:spPr>
          <a:xfrm>
            <a:off x="4397641" y="4371812"/>
            <a:ext cx="65093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's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B3FAF-E3DA-8C29-475E-7F53D9D69408}"/>
              </a:ext>
            </a:extLst>
          </p:cNvPr>
          <p:cNvSpPr txBox="1"/>
          <p:nvPr/>
        </p:nvSpPr>
        <p:spPr>
          <a:xfrm>
            <a:off x="5049861" y="4371812"/>
            <a:ext cx="111587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start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0CBA3-62F2-3ACE-8864-6EC80FB462B3}"/>
              </a:ext>
            </a:extLst>
          </p:cNvPr>
          <p:cNvSpPr txBox="1"/>
          <p:nvPr/>
        </p:nvSpPr>
        <p:spPr>
          <a:xfrm>
            <a:off x="6167030" y="4371813"/>
            <a:ext cx="181330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learning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8B568-E65B-A493-2FA6-9EF6D8E904DD}"/>
              </a:ext>
            </a:extLst>
          </p:cNvPr>
          <p:cNvSpPr txBox="1"/>
          <p:nvPr/>
        </p:nvSpPr>
        <p:spPr>
          <a:xfrm>
            <a:off x="7981626" y="4371814"/>
            <a:ext cx="59926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4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38FB-7591-22EE-4417-D774EA6F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Hot Encoding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9A025B-FF34-7B5A-0FD0-3F86BB013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8967" y="1335748"/>
            <a:ext cx="5320862" cy="41148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807E69-D2B2-D726-05CB-A2FDC3DF7A8D}"/>
              </a:ext>
            </a:extLst>
          </p:cNvPr>
          <p:cNvSpPr/>
          <p:nvPr/>
        </p:nvSpPr>
        <p:spPr>
          <a:xfrm>
            <a:off x="7116305" y="5011119"/>
            <a:ext cx="3655016" cy="4391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VOCABULARY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20694-D2B1-FF63-F346-3A3B6711A41F}"/>
              </a:ext>
            </a:extLst>
          </p:cNvPr>
          <p:cNvSpPr txBox="1"/>
          <p:nvPr/>
        </p:nvSpPr>
        <p:spPr>
          <a:xfrm>
            <a:off x="1472338" y="1672524"/>
            <a:ext cx="54554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Sentence </a:t>
            </a:r>
            <a:r>
              <a:rPr lang="en-US" sz="2800"/>
              <a:t>: This is a 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C0235-69DE-B755-7587-4729E26C231A}"/>
              </a:ext>
            </a:extLst>
          </p:cNvPr>
          <p:cNvSpPr txBox="1"/>
          <p:nvPr/>
        </p:nvSpPr>
        <p:spPr>
          <a:xfrm>
            <a:off x="1472337" y="5798947"/>
            <a:ext cx="98401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Sentence </a:t>
            </a:r>
            <a:r>
              <a:rPr lang="en-US" sz="2800"/>
              <a:t>: [000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1</a:t>
            </a:r>
            <a:r>
              <a:rPr lang="en-US" sz="2800"/>
              <a:t>00000 00</a:t>
            </a:r>
            <a:r>
              <a:rPr lang="en-US" sz="2800">
                <a:highlight>
                  <a:srgbClr val="FFFF00"/>
                </a:highlight>
              </a:rPr>
              <a:t>1</a:t>
            </a:r>
            <a:r>
              <a:rPr lang="en-US" sz="2800"/>
              <a:t>000000 </a:t>
            </a:r>
            <a:r>
              <a:rPr lang="en-US" sz="2800">
                <a:highlight>
                  <a:srgbClr val="FFFF00"/>
                </a:highlight>
              </a:rPr>
              <a:t>1</a:t>
            </a:r>
            <a:r>
              <a:rPr lang="en-US" sz="2800"/>
              <a:t>00000000 0</a:t>
            </a:r>
            <a:r>
              <a:rPr lang="en-US" sz="2800">
                <a:highlight>
                  <a:srgbClr val="FFFF00"/>
                </a:highlight>
              </a:rPr>
              <a:t>1</a:t>
            </a:r>
            <a:r>
              <a:rPr lang="en-US" sz="2800"/>
              <a:t>0000000]</a:t>
            </a:r>
          </a:p>
        </p:txBody>
      </p:sp>
    </p:spTree>
    <p:extLst>
      <p:ext uri="{BB962C8B-B14F-4D97-AF65-F5344CB8AC3E}">
        <p14:creationId xmlns:p14="http://schemas.microsoft.com/office/powerpoint/2010/main" val="2161386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838E-D14E-BD74-0A98-982FE0235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45EE42-C899-4BCA-F0C2-0FA0FDA482E0}"/>
              </a:ext>
            </a:extLst>
          </p:cNvPr>
          <p:cNvSpPr/>
          <p:nvPr/>
        </p:nvSpPr>
        <p:spPr>
          <a:xfrm>
            <a:off x="3448372" y="2499101"/>
            <a:ext cx="1730644" cy="81366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8F644-76E5-2EF7-FB62-7E2197B2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Hot Encoding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E52C9-51AB-B07D-938D-1E631FB7F281}"/>
              </a:ext>
            </a:extLst>
          </p:cNvPr>
          <p:cNvSpPr txBox="1"/>
          <p:nvPr/>
        </p:nvSpPr>
        <p:spPr>
          <a:xfrm>
            <a:off x="1472338" y="1672524"/>
            <a:ext cx="54554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Sentence </a:t>
            </a:r>
            <a:r>
              <a:rPr lang="en-US" sz="2800"/>
              <a:t>: This is a 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CBAD8-14D0-0C16-6ED4-606116575DF8}"/>
              </a:ext>
            </a:extLst>
          </p:cNvPr>
          <p:cNvSpPr txBox="1"/>
          <p:nvPr/>
        </p:nvSpPr>
        <p:spPr>
          <a:xfrm>
            <a:off x="1472337" y="2647625"/>
            <a:ext cx="98401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Sentence </a:t>
            </a:r>
            <a:r>
              <a:rPr lang="en-US" sz="2800"/>
              <a:t>: [000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sz="2800"/>
              <a:t>00000 001000000 100000000 010000000]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86627-01B7-9F1E-235E-F76788AA6C1D}"/>
              </a:ext>
            </a:extLst>
          </p:cNvPr>
          <p:cNvSpPr txBox="1"/>
          <p:nvPr/>
        </p:nvSpPr>
        <p:spPr>
          <a:xfrm>
            <a:off x="2169761" y="3738964"/>
            <a:ext cx="858089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800"/>
              <a:t>How long should this vector be?</a:t>
            </a:r>
            <a:endParaRPr lang="en-US"/>
          </a:p>
          <a:p>
            <a:pPr marL="457200" indent="-457200">
              <a:buFont typeface="Wingdings"/>
              <a:buChar char="Ø"/>
            </a:pPr>
            <a:r>
              <a:rPr lang="en-US" sz="2800"/>
              <a:t>How frequently should you update the vocabulary?</a:t>
            </a:r>
          </a:p>
          <a:p>
            <a:pPr marL="457200" indent="-457200">
              <a:buFont typeface="Wingdings"/>
              <a:buChar char="Ø"/>
            </a:pPr>
            <a:r>
              <a:rPr lang="en-US" sz="2800"/>
              <a:t>Synonyms have different vectors</a:t>
            </a:r>
          </a:p>
        </p:txBody>
      </p:sp>
    </p:spTree>
    <p:extLst>
      <p:ext uri="{BB962C8B-B14F-4D97-AF65-F5344CB8AC3E}">
        <p14:creationId xmlns:p14="http://schemas.microsoft.com/office/powerpoint/2010/main" val="446642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E2CDC-4CDC-DD4C-D53A-E287BC96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C5D8-1141-2E28-CD72-E94B2708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AA7F2-35BE-FC20-9A4F-653021606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better way to convey meaning in the vectors itself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Barking = [0.0012  0.1091  0.7386  -0.0105 ]</a:t>
            </a:r>
          </a:p>
          <a:p>
            <a:r>
              <a:rPr lang="en-US"/>
              <a:t>Static vector</a:t>
            </a:r>
          </a:p>
          <a:p>
            <a:r>
              <a:rPr lang="en-US"/>
              <a:t>Now we can measure similarity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C512EF-6CEE-348E-28F8-696AA749B90D}"/>
              </a:ext>
            </a:extLst>
          </p:cNvPr>
          <p:cNvSpPr/>
          <p:nvPr/>
        </p:nvSpPr>
        <p:spPr>
          <a:xfrm>
            <a:off x="1330271" y="2763864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EFD8C-CEB8-02DD-2654-22A097C82D2F}"/>
              </a:ext>
            </a:extLst>
          </p:cNvPr>
          <p:cNvSpPr/>
          <p:nvPr/>
        </p:nvSpPr>
        <p:spPr>
          <a:xfrm>
            <a:off x="2389321" y="2763863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dog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D5A0B-F735-9ACB-219C-B98F7EB5C888}"/>
              </a:ext>
            </a:extLst>
          </p:cNvPr>
          <p:cNvSpPr/>
          <p:nvPr/>
        </p:nvSpPr>
        <p:spPr>
          <a:xfrm>
            <a:off x="3448372" y="2763863"/>
            <a:ext cx="1059050" cy="4778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BF9B43-4CBF-967B-F207-6C74C5212FEB}"/>
              </a:ext>
            </a:extLst>
          </p:cNvPr>
          <p:cNvSpPr/>
          <p:nvPr/>
        </p:nvSpPr>
        <p:spPr>
          <a:xfrm>
            <a:off x="4507423" y="2763864"/>
            <a:ext cx="1059050" cy="4778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barking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2D5FF2-B96B-5877-0758-BE380EB09642}"/>
              </a:ext>
            </a:extLst>
          </p:cNvPr>
          <p:cNvSpPr/>
          <p:nvPr/>
        </p:nvSpPr>
        <p:spPr>
          <a:xfrm>
            <a:off x="5566474" y="2763864"/>
            <a:ext cx="1059050" cy="4778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15E38D-6450-C1AA-51CD-F6578FE8CFBE}"/>
              </a:ext>
            </a:extLst>
          </p:cNvPr>
          <p:cNvSpPr/>
          <p:nvPr/>
        </p:nvSpPr>
        <p:spPr>
          <a:xfrm>
            <a:off x="6625524" y="2763864"/>
            <a:ext cx="1059050" cy="4778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85F70-3715-3732-FD6E-BC4E05468227}"/>
              </a:ext>
            </a:extLst>
          </p:cNvPr>
          <p:cNvSpPr/>
          <p:nvPr/>
        </p:nvSpPr>
        <p:spPr>
          <a:xfrm>
            <a:off x="7684575" y="2763863"/>
            <a:ext cx="1059050" cy="47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night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D335AF-9036-BE1A-17A6-F44C5E85F329}"/>
              </a:ext>
            </a:extLst>
          </p:cNvPr>
          <p:cNvSpPr/>
          <p:nvPr/>
        </p:nvSpPr>
        <p:spPr>
          <a:xfrm>
            <a:off x="1330271" y="3429001"/>
            <a:ext cx="3215898" cy="542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78219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59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Deep Learning Bootcamp 4</vt:lpstr>
      <vt:lpstr>Bootcamp Code</vt:lpstr>
      <vt:lpstr>Sequence data</vt:lpstr>
      <vt:lpstr>Sequence data includes</vt:lpstr>
      <vt:lpstr>Applications for Textual data</vt:lpstr>
      <vt:lpstr>How do we represent text?</vt:lpstr>
      <vt:lpstr>One Hot Encoding</vt:lpstr>
      <vt:lpstr>One Hot Encoding</vt:lpstr>
      <vt:lpstr>Embeddings</vt:lpstr>
      <vt:lpstr>Word2Vec</vt:lpstr>
      <vt:lpstr>Next word prediction</vt:lpstr>
      <vt:lpstr>Bidirectional Embeddings</vt:lpstr>
      <vt:lpstr>BERT is a model</vt:lpstr>
      <vt:lpstr>BERT tokens</vt:lpstr>
      <vt:lpstr>BERT embedding</vt:lpstr>
      <vt:lpstr>BERT embedding</vt:lpstr>
      <vt:lpstr>Using BERT embedding for Classification</vt:lpstr>
      <vt:lpstr>Different BERT models</vt:lpstr>
      <vt:lpstr>Sequence modeling</vt:lpstr>
      <vt:lpstr>Problems with feed-forward NN</vt:lpstr>
      <vt:lpstr>Recurrent neural network</vt:lpstr>
      <vt:lpstr>Sequence to Sequence (Seq2Seq)</vt:lpstr>
      <vt:lpstr>Limitations of RNNs</vt:lpstr>
      <vt:lpstr>We desire something even better…</vt:lpstr>
      <vt:lpstr>Sequence model evolution</vt:lpstr>
      <vt:lpstr>Attention is all you need</vt:lpstr>
      <vt:lpstr>Attention is all you need</vt:lpstr>
      <vt:lpstr>Attention is all you need</vt:lpstr>
      <vt:lpstr>Attention is all you need</vt:lpstr>
      <vt:lpstr>PowerPoint Presentation</vt:lpstr>
      <vt:lpstr>PowerPoint Presentation</vt:lpstr>
      <vt:lpstr>PowerPoint Presentation</vt:lpstr>
      <vt:lpstr>Attention is all you need</vt:lpstr>
      <vt:lpstr>Self-attention</vt:lpstr>
      <vt:lpstr>Self-attention</vt:lpstr>
      <vt:lpstr>Self-attention</vt:lpstr>
      <vt:lpstr>Self-attention</vt:lpstr>
      <vt:lpstr>Self-attention</vt:lpstr>
      <vt:lpstr>Multi-head self-attention</vt:lpstr>
      <vt:lpstr>Multi-head self-attention</vt:lpstr>
      <vt:lpstr>Are the issues resolved?</vt:lpstr>
      <vt:lpstr>Transformer block</vt:lpstr>
      <vt:lpstr>Transformer block</vt:lpstr>
      <vt:lpstr>Transformer block</vt:lpstr>
      <vt:lpstr>Large language model (LLM)</vt:lpstr>
      <vt:lpstr>Large language model (LLM)</vt:lpstr>
      <vt:lpstr>Large language model (LLM)</vt:lpstr>
      <vt:lpstr>Large language model (LLM)</vt:lpstr>
      <vt:lpstr>Large language model (LLM)</vt:lpstr>
      <vt:lpstr>LLM – how to train?</vt:lpstr>
      <vt:lpstr>LLM – a bird’s eye view</vt:lpstr>
      <vt:lpstr>GPT</vt:lpstr>
      <vt:lpstr>Are embeddings only for text?</vt:lpstr>
      <vt:lpstr>CLIP embeddings</vt:lpstr>
      <vt:lpstr>How can I use CLIP?</vt:lpstr>
      <vt:lpstr>Multi-modal embeddings</vt:lpstr>
      <vt:lpstr>PowerPoint Presentation</vt:lpstr>
      <vt:lpstr>PowerPoint Presentation</vt:lpstr>
      <vt:lpstr>Session 5 : Reinforcement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data</dc:title>
  <dc:creator>#NGO ANH TU#</dc:creator>
  <cp:revision>86</cp:revision>
  <dcterms:created xsi:type="dcterms:W3CDTF">2024-03-07T14:35:38Z</dcterms:created>
  <dcterms:modified xsi:type="dcterms:W3CDTF">2025-03-14T05:43:10Z</dcterms:modified>
</cp:coreProperties>
</file>